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320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22" r:id="rId34"/>
    <p:sldId id="321" r:id="rId35"/>
    <p:sldId id="288" r:id="rId36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55274" autoAdjust="0"/>
  </p:normalViewPr>
  <p:slideViewPr>
    <p:cSldViewPr snapToGrid="0">
      <p:cViewPr varScale="1">
        <p:scale>
          <a:sx n="55" d="100"/>
          <a:sy n="55" d="100"/>
        </p:scale>
        <p:origin x="1734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-1344"/>
    </p:cViewPr>
  </p:sorterViewPr>
  <p:notesViewPr>
    <p:cSldViewPr snapToGrid="0">
      <p:cViewPr varScale="1">
        <p:scale>
          <a:sx n="90" d="100"/>
          <a:sy n="90" d="100"/>
        </p:scale>
        <p:origin x="90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222\disk\md0\SAVE\00000266\TEXT\00000001-0000-00-0-result.csvdamping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'00000001-0000-00-0-result.csvda'!$C$1:$C$255</c:f>
              <c:numCache>
                <c:formatCode>General</c:formatCode>
                <c:ptCount val="255"/>
                <c:pt idx="0">
                  <c:v>3.3333333330000001</c:v>
                </c:pt>
                <c:pt idx="1">
                  <c:v>6.6666666670000003</c:v>
                </c:pt>
                <c:pt idx="2">
                  <c:v>10</c:v>
                </c:pt>
                <c:pt idx="3">
                  <c:v>13.33333333</c:v>
                </c:pt>
                <c:pt idx="4">
                  <c:v>16.666666670000001</c:v>
                </c:pt>
                <c:pt idx="5">
                  <c:v>20</c:v>
                </c:pt>
                <c:pt idx="6">
                  <c:v>23.333333329999999</c:v>
                </c:pt>
                <c:pt idx="7">
                  <c:v>26.666666670000001</c:v>
                </c:pt>
                <c:pt idx="8">
                  <c:v>30</c:v>
                </c:pt>
                <c:pt idx="9">
                  <c:v>33.333333330000002</c:v>
                </c:pt>
                <c:pt idx="10">
                  <c:v>36.666666669999998</c:v>
                </c:pt>
                <c:pt idx="11">
                  <c:v>40</c:v>
                </c:pt>
                <c:pt idx="12">
                  <c:v>43.333333330000002</c:v>
                </c:pt>
                <c:pt idx="13">
                  <c:v>46.666666669999998</c:v>
                </c:pt>
                <c:pt idx="14">
                  <c:v>50</c:v>
                </c:pt>
                <c:pt idx="15">
                  <c:v>53.333333330000002</c:v>
                </c:pt>
                <c:pt idx="16">
                  <c:v>56.666666669999998</c:v>
                </c:pt>
                <c:pt idx="17">
                  <c:v>60</c:v>
                </c:pt>
                <c:pt idx="18">
                  <c:v>63.333333330000002</c:v>
                </c:pt>
                <c:pt idx="19">
                  <c:v>66.666666669999998</c:v>
                </c:pt>
                <c:pt idx="20">
                  <c:v>70</c:v>
                </c:pt>
                <c:pt idx="21">
                  <c:v>73.333333330000002</c:v>
                </c:pt>
                <c:pt idx="22">
                  <c:v>76.666666669999998</c:v>
                </c:pt>
                <c:pt idx="23">
                  <c:v>80</c:v>
                </c:pt>
                <c:pt idx="24">
                  <c:v>83.333333330000002</c:v>
                </c:pt>
                <c:pt idx="25">
                  <c:v>86.666666669999998</c:v>
                </c:pt>
                <c:pt idx="26">
                  <c:v>90</c:v>
                </c:pt>
                <c:pt idx="27">
                  <c:v>93.333333330000002</c:v>
                </c:pt>
                <c:pt idx="28">
                  <c:v>96.666666669999998</c:v>
                </c:pt>
                <c:pt idx="29">
                  <c:v>100</c:v>
                </c:pt>
                <c:pt idx="30">
                  <c:v>103.33333330000001</c:v>
                </c:pt>
                <c:pt idx="31">
                  <c:v>106.66666669999999</c:v>
                </c:pt>
                <c:pt idx="32">
                  <c:v>110</c:v>
                </c:pt>
                <c:pt idx="33">
                  <c:v>113.33333330000001</c:v>
                </c:pt>
                <c:pt idx="34">
                  <c:v>116.66666669999999</c:v>
                </c:pt>
                <c:pt idx="35">
                  <c:v>120</c:v>
                </c:pt>
                <c:pt idx="36">
                  <c:v>123.33333330000001</c:v>
                </c:pt>
                <c:pt idx="37">
                  <c:v>126.66666669999999</c:v>
                </c:pt>
                <c:pt idx="38">
                  <c:v>130</c:v>
                </c:pt>
                <c:pt idx="39">
                  <c:v>133.33333329999999</c:v>
                </c:pt>
                <c:pt idx="40">
                  <c:v>136.66666670000001</c:v>
                </c:pt>
                <c:pt idx="41">
                  <c:v>140</c:v>
                </c:pt>
                <c:pt idx="42">
                  <c:v>143.33333329999999</c:v>
                </c:pt>
                <c:pt idx="43">
                  <c:v>146.66666670000001</c:v>
                </c:pt>
                <c:pt idx="44">
                  <c:v>150</c:v>
                </c:pt>
                <c:pt idx="45">
                  <c:v>153.33333329999999</c:v>
                </c:pt>
                <c:pt idx="46">
                  <c:v>156.66666670000001</c:v>
                </c:pt>
                <c:pt idx="47">
                  <c:v>160</c:v>
                </c:pt>
                <c:pt idx="48">
                  <c:v>163.33333329999999</c:v>
                </c:pt>
                <c:pt idx="49">
                  <c:v>166.66666670000001</c:v>
                </c:pt>
                <c:pt idx="50">
                  <c:v>170</c:v>
                </c:pt>
                <c:pt idx="51">
                  <c:v>173.33333329999999</c:v>
                </c:pt>
                <c:pt idx="52">
                  <c:v>176.66666670000001</c:v>
                </c:pt>
                <c:pt idx="53">
                  <c:v>180</c:v>
                </c:pt>
                <c:pt idx="54">
                  <c:v>183.33333329999999</c:v>
                </c:pt>
                <c:pt idx="55">
                  <c:v>186.66666670000001</c:v>
                </c:pt>
                <c:pt idx="56">
                  <c:v>190</c:v>
                </c:pt>
                <c:pt idx="57">
                  <c:v>193.33333329999999</c:v>
                </c:pt>
                <c:pt idx="58">
                  <c:v>196.66666670000001</c:v>
                </c:pt>
                <c:pt idx="59">
                  <c:v>200</c:v>
                </c:pt>
                <c:pt idx="60">
                  <c:v>203.33333329999999</c:v>
                </c:pt>
                <c:pt idx="61">
                  <c:v>206.66666670000001</c:v>
                </c:pt>
                <c:pt idx="62">
                  <c:v>210</c:v>
                </c:pt>
                <c:pt idx="63">
                  <c:v>213.33333329999999</c:v>
                </c:pt>
                <c:pt idx="64">
                  <c:v>216.66666670000001</c:v>
                </c:pt>
                <c:pt idx="65">
                  <c:v>220</c:v>
                </c:pt>
                <c:pt idx="66">
                  <c:v>223.33333329999999</c:v>
                </c:pt>
                <c:pt idx="67">
                  <c:v>226.66666670000001</c:v>
                </c:pt>
                <c:pt idx="68">
                  <c:v>230</c:v>
                </c:pt>
                <c:pt idx="69">
                  <c:v>233.33333329999999</c:v>
                </c:pt>
                <c:pt idx="70">
                  <c:v>236.66666670000001</c:v>
                </c:pt>
                <c:pt idx="71">
                  <c:v>240</c:v>
                </c:pt>
                <c:pt idx="72">
                  <c:v>243.33333329999999</c:v>
                </c:pt>
                <c:pt idx="73">
                  <c:v>246.66666670000001</c:v>
                </c:pt>
                <c:pt idx="74">
                  <c:v>250</c:v>
                </c:pt>
                <c:pt idx="75">
                  <c:v>253.33333329999999</c:v>
                </c:pt>
                <c:pt idx="76">
                  <c:v>256.66666670000001</c:v>
                </c:pt>
                <c:pt idx="77">
                  <c:v>260</c:v>
                </c:pt>
                <c:pt idx="78">
                  <c:v>263.33333329999999</c:v>
                </c:pt>
                <c:pt idx="79">
                  <c:v>266.66666670000001</c:v>
                </c:pt>
                <c:pt idx="80">
                  <c:v>270</c:v>
                </c:pt>
                <c:pt idx="81">
                  <c:v>273.33333329999999</c:v>
                </c:pt>
                <c:pt idx="82">
                  <c:v>276.66666670000001</c:v>
                </c:pt>
                <c:pt idx="83">
                  <c:v>280</c:v>
                </c:pt>
                <c:pt idx="84">
                  <c:v>283.33333329999999</c:v>
                </c:pt>
                <c:pt idx="85">
                  <c:v>286.66666670000001</c:v>
                </c:pt>
                <c:pt idx="86">
                  <c:v>290</c:v>
                </c:pt>
                <c:pt idx="87">
                  <c:v>293.33333329999999</c:v>
                </c:pt>
                <c:pt idx="88">
                  <c:v>296.66666670000001</c:v>
                </c:pt>
                <c:pt idx="89">
                  <c:v>300</c:v>
                </c:pt>
                <c:pt idx="90">
                  <c:v>303.33333329999999</c:v>
                </c:pt>
                <c:pt idx="91">
                  <c:v>306.66666670000001</c:v>
                </c:pt>
                <c:pt idx="92">
                  <c:v>310</c:v>
                </c:pt>
                <c:pt idx="93">
                  <c:v>313.33333329999999</c:v>
                </c:pt>
                <c:pt idx="94">
                  <c:v>316.66666670000001</c:v>
                </c:pt>
                <c:pt idx="95">
                  <c:v>320</c:v>
                </c:pt>
                <c:pt idx="96">
                  <c:v>323.33333329999999</c:v>
                </c:pt>
                <c:pt idx="97">
                  <c:v>326.66666670000001</c:v>
                </c:pt>
                <c:pt idx="98">
                  <c:v>330</c:v>
                </c:pt>
                <c:pt idx="99">
                  <c:v>333.33333329999999</c:v>
                </c:pt>
                <c:pt idx="100">
                  <c:v>336.66666670000001</c:v>
                </c:pt>
                <c:pt idx="101">
                  <c:v>340</c:v>
                </c:pt>
                <c:pt idx="102">
                  <c:v>343.33333329999999</c:v>
                </c:pt>
                <c:pt idx="103">
                  <c:v>346.66666670000001</c:v>
                </c:pt>
                <c:pt idx="104">
                  <c:v>350</c:v>
                </c:pt>
                <c:pt idx="105">
                  <c:v>353.33333329999999</c:v>
                </c:pt>
                <c:pt idx="106">
                  <c:v>356.66666670000001</c:v>
                </c:pt>
                <c:pt idx="107">
                  <c:v>360</c:v>
                </c:pt>
                <c:pt idx="108">
                  <c:v>363.33333329999999</c:v>
                </c:pt>
                <c:pt idx="109">
                  <c:v>366.66666670000001</c:v>
                </c:pt>
                <c:pt idx="110">
                  <c:v>370</c:v>
                </c:pt>
                <c:pt idx="111">
                  <c:v>373.33333329999999</c:v>
                </c:pt>
                <c:pt idx="112">
                  <c:v>376.66666670000001</c:v>
                </c:pt>
                <c:pt idx="113">
                  <c:v>380</c:v>
                </c:pt>
                <c:pt idx="114">
                  <c:v>383.33333329999999</c:v>
                </c:pt>
                <c:pt idx="115">
                  <c:v>386.66666670000001</c:v>
                </c:pt>
                <c:pt idx="116">
                  <c:v>390</c:v>
                </c:pt>
                <c:pt idx="117">
                  <c:v>393.33333329999999</c:v>
                </c:pt>
                <c:pt idx="118">
                  <c:v>396.66666670000001</c:v>
                </c:pt>
                <c:pt idx="119">
                  <c:v>400</c:v>
                </c:pt>
                <c:pt idx="120">
                  <c:v>403.33333329999999</c:v>
                </c:pt>
                <c:pt idx="121">
                  <c:v>406.66666670000001</c:v>
                </c:pt>
                <c:pt idx="122">
                  <c:v>410</c:v>
                </c:pt>
                <c:pt idx="123">
                  <c:v>413.33333329999999</c:v>
                </c:pt>
                <c:pt idx="124">
                  <c:v>416.66666670000001</c:v>
                </c:pt>
                <c:pt idx="125">
                  <c:v>420</c:v>
                </c:pt>
                <c:pt idx="126">
                  <c:v>423.33333329999999</c:v>
                </c:pt>
                <c:pt idx="127">
                  <c:v>426.66666670000001</c:v>
                </c:pt>
                <c:pt idx="128">
                  <c:v>430</c:v>
                </c:pt>
                <c:pt idx="129">
                  <c:v>433.33333329999999</c:v>
                </c:pt>
                <c:pt idx="130">
                  <c:v>436.66666670000001</c:v>
                </c:pt>
                <c:pt idx="131">
                  <c:v>440</c:v>
                </c:pt>
                <c:pt idx="132">
                  <c:v>443.33333329999999</c:v>
                </c:pt>
                <c:pt idx="133">
                  <c:v>446.66666670000001</c:v>
                </c:pt>
                <c:pt idx="134">
                  <c:v>450</c:v>
                </c:pt>
                <c:pt idx="135">
                  <c:v>453.33333329999999</c:v>
                </c:pt>
                <c:pt idx="136">
                  <c:v>456.66666670000001</c:v>
                </c:pt>
                <c:pt idx="137">
                  <c:v>460</c:v>
                </c:pt>
                <c:pt idx="138">
                  <c:v>463.33333329999999</c:v>
                </c:pt>
                <c:pt idx="139">
                  <c:v>466.66666670000001</c:v>
                </c:pt>
                <c:pt idx="140">
                  <c:v>470</c:v>
                </c:pt>
                <c:pt idx="141">
                  <c:v>473.33333329999999</c:v>
                </c:pt>
                <c:pt idx="142">
                  <c:v>476.66666670000001</c:v>
                </c:pt>
                <c:pt idx="143">
                  <c:v>480</c:v>
                </c:pt>
                <c:pt idx="144">
                  <c:v>483.33333329999999</c:v>
                </c:pt>
                <c:pt idx="145">
                  <c:v>486.66666670000001</c:v>
                </c:pt>
                <c:pt idx="146">
                  <c:v>490</c:v>
                </c:pt>
                <c:pt idx="147">
                  <c:v>493.33333329999999</c:v>
                </c:pt>
                <c:pt idx="148">
                  <c:v>496.66666670000001</c:v>
                </c:pt>
                <c:pt idx="149">
                  <c:v>500</c:v>
                </c:pt>
                <c:pt idx="150">
                  <c:v>503.33333329999999</c:v>
                </c:pt>
                <c:pt idx="151">
                  <c:v>506.66666670000001</c:v>
                </c:pt>
                <c:pt idx="152">
                  <c:v>510</c:v>
                </c:pt>
                <c:pt idx="153">
                  <c:v>513.33333330000005</c:v>
                </c:pt>
                <c:pt idx="154">
                  <c:v>516.66666669999995</c:v>
                </c:pt>
                <c:pt idx="155">
                  <c:v>520</c:v>
                </c:pt>
                <c:pt idx="156">
                  <c:v>523.33333330000005</c:v>
                </c:pt>
                <c:pt idx="157">
                  <c:v>526.66666669999995</c:v>
                </c:pt>
                <c:pt idx="158">
                  <c:v>530</c:v>
                </c:pt>
                <c:pt idx="159">
                  <c:v>533.33333330000005</c:v>
                </c:pt>
                <c:pt idx="160">
                  <c:v>536.66666669999995</c:v>
                </c:pt>
                <c:pt idx="161">
                  <c:v>540</c:v>
                </c:pt>
                <c:pt idx="162">
                  <c:v>543.33333330000005</c:v>
                </c:pt>
                <c:pt idx="163">
                  <c:v>546.66666669999995</c:v>
                </c:pt>
                <c:pt idx="164">
                  <c:v>550</c:v>
                </c:pt>
                <c:pt idx="165">
                  <c:v>553.33333330000005</c:v>
                </c:pt>
                <c:pt idx="166">
                  <c:v>556.66666669999995</c:v>
                </c:pt>
                <c:pt idx="167">
                  <c:v>560</c:v>
                </c:pt>
                <c:pt idx="168">
                  <c:v>563.33333330000005</c:v>
                </c:pt>
                <c:pt idx="169">
                  <c:v>566.66666669999995</c:v>
                </c:pt>
                <c:pt idx="170">
                  <c:v>570</c:v>
                </c:pt>
                <c:pt idx="171">
                  <c:v>573.33333330000005</c:v>
                </c:pt>
                <c:pt idx="172">
                  <c:v>576.66666669999995</c:v>
                </c:pt>
                <c:pt idx="173">
                  <c:v>580</c:v>
                </c:pt>
                <c:pt idx="174">
                  <c:v>583.33333330000005</c:v>
                </c:pt>
                <c:pt idx="175">
                  <c:v>586.66666669999995</c:v>
                </c:pt>
                <c:pt idx="176">
                  <c:v>590</c:v>
                </c:pt>
                <c:pt idx="177">
                  <c:v>593.33333330000005</c:v>
                </c:pt>
                <c:pt idx="178">
                  <c:v>596.66666669999995</c:v>
                </c:pt>
                <c:pt idx="179">
                  <c:v>600</c:v>
                </c:pt>
                <c:pt idx="180">
                  <c:v>603.33333330000005</c:v>
                </c:pt>
                <c:pt idx="181">
                  <c:v>606.66666669999995</c:v>
                </c:pt>
                <c:pt idx="182">
                  <c:v>610</c:v>
                </c:pt>
                <c:pt idx="183">
                  <c:v>613.33333330000005</c:v>
                </c:pt>
                <c:pt idx="184">
                  <c:v>616.66666669999995</c:v>
                </c:pt>
                <c:pt idx="185">
                  <c:v>620</c:v>
                </c:pt>
                <c:pt idx="186">
                  <c:v>623.33333330000005</c:v>
                </c:pt>
                <c:pt idx="187">
                  <c:v>626.66666669999995</c:v>
                </c:pt>
                <c:pt idx="188">
                  <c:v>630</c:v>
                </c:pt>
                <c:pt idx="189">
                  <c:v>633.33333330000005</c:v>
                </c:pt>
                <c:pt idx="190">
                  <c:v>636.66666669999995</c:v>
                </c:pt>
                <c:pt idx="191">
                  <c:v>640</c:v>
                </c:pt>
                <c:pt idx="192">
                  <c:v>643.33333330000005</c:v>
                </c:pt>
                <c:pt idx="193">
                  <c:v>646.66666669999995</c:v>
                </c:pt>
                <c:pt idx="194">
                  <c:v>650</c:v>
                </c:pt>
                <c:pt idx="195">
                  <c:v>653.33333330000005</c:v>
                </c:pt>
                <c:pt idx="196">
                  <c:v>656.66666669999995</c:v>
                </c:pt>
                <c:pt idx="197">
                  <c:v>660</c:v>
                </c:pt>
                <c:pt idx="198">
                  <c:v>663.33333330000005</c:v>
                </c:pt>
                <c:pt idx="199">
                  <c:v>666.66666669999995</c:v>
                </c:pt>
                <c:pt idx="200">
                  <c:v>670</c:v>
                </c:pt>
                <c:pt idx="201">
                  <c:v>673.33333330000005</c:v>
                </c:pt>
                <c:pt idx="202">
                  <c:v>676.66666669999995</c:v>
                </c:pt>
                <c:pt idx="203">
                  <c:v>680</c:v>
                </c:pt>
                <c:pt idx="204">
                  <c:v>683.33333330000005</c:v>
                </c:pt>
                <c:pt idx="205">
                  <c:v>686.66666669999995</c:v>
                </c:pt>
                <c:pt idx="206">
                  <c:v>690</c:v>
                </c:pt>
                <c:pt idx="207">
                  <c:v>693.33333330000005</c:v>
                </c:pt>
                <c:pt idx="208">
                  <c:v>696.66666669999995</c:v>
                </c:pt>
                <c:pt idx="209">
                  <c:v>700</c:v>
                </c:pt>
                <c:pt idx="210">
                  <c:v>703.33333330000005</c:v>
                </c:pt>
                <c:pt idx="211">
                  <c:v>706.66666669999995</c:v>
                </c:pt>
                <c:pt idx="212">
                  <c:v>710</c:v>
                </c:pt>
                <c:pt idx="213">
                  <c:v>713.33333330000005</c:v>
                </c:pt>
                <c:pt idx="214">
                  <c:v>716.66666669999995</c:v>
                </c:pt>
                <c:pt idx="215">
                  <c:v>720</c:v>
                </c:pt>
                <c:pt idx="216">
                  <c:v>723.33333330000005</c:v>
                </c:pt>
                <c:pt idx="217">
                  <c:v>726.66666669999995</c:v>
                </c:pt>
                <c:pt idx="218">
                  <c:v>730</c:v>
                </c:pt>
                <c:pt idx="219">
                  <c:v>733.33333330000005</c:v>
                </c:pt>
                <c:pt idx="220">
                  <c:v>736.66666669999995</c:v>
                </c:pt>
                <c:pt idx="221">
                  <c:v>740</c:v>
                </c:pt>
                <c:pt idx="222">
                  <c:v>743.33333330000005</c:v>
                </c:pt>
                <c:pt idx="223">
                  <c:v>746.66666669999995</c:v>
                </c:pt>
                <c:pt idx="224">
                  <c:v>750</c:v>
                </c:pt>
                <c:pt idx="225">
                  <c:v>753.33333330000005</c:v>
                </c:pt>
                <c:pt idx="226">
                  <c:v>756.66666669999995</c:v>
                </c:pt>
                <c:pt idx="227">
                  <c:v>760</c:v>
                </c:pt>
                <c:pt idx="228">
                  <c:v>763.33333330000005</c:v>
                </c:pt>
                <c:pt idx="229">
                  <c:v>766.66666669999995</c:v>
                </c:pt>
                <c:pt idx="230">
                  <c:v>770</c:v>
                </c:pt>
                <c:pt idx="231">
                  <c:v>773.33333330000005</c:v>
                </c:pt>
                <c:pt idx="232">
                  <c:v>776.66666669999995</c:v>
                </c:pt>
                <c:pt idx="233">
                  <c:v>780</c:v>
                </c:pt>
                <c:pt idx="234">
                  <c:v>783.33333330000005</c:v>
                </c:pt>
                <c:pt idx="235">
                  <c:v>786.66666669999995</c:v>
                </c:pt>
                <c:pt idx="236">
                  <c:v>790</c:v>
                </c:pt>
                <c:pt idx="237">
                  <c:v>793.33333330000005</c:v>
                </c:pt>
                <c:pt idx="238">
                  <c:v>796.66666669999995</c:v>
                </c:pt>
                <c:pt idx="239">
                  <c:v>800</c:v>
                </c:pt>
                <c:pt idx="240">
                  <c:v>803.33333330000005</c:v>
                </c:pt>
                <c:pt idx="241">
                  <c:v>806.66666669999995</c:v>
                </c:pt>
                <c:pt idx="242">
                  <c:v>810</c:v>
                </c:pt>
                <c:pt idx="243">
                  <c:v>813.33333330000005</c:v>
                </c:pt>
                <c:pt idx="244">
                  <c:v>816.66666669999995</c:v>
                </c:pt>
                <c:pt idx="245">
                  <c:v>820</c:v>
                </c:pt>
                <c:pt idx="246">
                  <c:v>823.33333330000005</c:v>
                </c:pt>
                <c:pt idx="247">
                  <c:v>826.66666669999995</c:v>
                </c:pt>
                <c:pt idx="248">
                  <c:v>830</c:v>
                </c:pt>
                <c:pt idx="249">
                  <c:v>833.33333330000005</c:v>
                </c:pt>
                <c:pt idx="250">
                  <c:v>836.66666669999995</c:v>
                </c:pt>
                <c:pt idx="251">
                  <c:v>840</c:v>
                </c:pt>
                <c:pt idx="252">
                  <c:v>843.33333330000005</c:v>
                </c:pt>
                <c:pt idx="253">
                  <c:v>846.66666669999995</c:v>
                </c:pt>
                <c:pt idx="254">
                  <c:v>850</c:v>
                </c:pt>
              </c:numCache>
            </c:numRef>
          </c:xVal>
          <c:yVal>
            <c:numRef>
              <c:f>'00000001-0000-00-0-result.csvda'!$D$1:$D$255</c:f>
              <c:numCache>
                <c:formatCode>General</c:formatCode>
                <c:ptCount val="255"/>
                <c:pt idx="0">
                  <c:v>0</c:v>
                </c:pt>
                <c:pt idx="1">
                  <c:v>-2.0833299999999999E-2</c:v>
                </c:pt>
                <c:pt idx="2">
                  <c:v>0</c:v>
                </c:pt>
                <c:pt idx="3">
                  <c:v>-2.0833299999999999E-2</c:v>
                </c:pt>
                <c:pt idx="4">
                  <c:v>-2.0833299999999999E-2</c:v>
                </c:pt>
                <c:pt idx="5">
                  <c:v>-2.0833299999999999E-2</c:v>
                </c:pt>
                <c:pt idx="6">
                  <c:v>0</c:v>
                </c:pt>
                <c:pt idx="7">
                  <c:v>-2.0833299999999999E-2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-2.0833299999999999E-2</c:v>
                </c:pt>
                <c:pt idx="14">
                  <c:v>0</c:v>
                </c:pt>
                <c:pt idx="15">
                  <c:v>-2.0833299999999999E-2</c:v>
                </c:pt>
                <c:pt idx="16">
                  <c:v>0</c:v>
                </c:pt>
                <c:pt idx="17">
                  <c:v>0</c:v>
                </c:pt>
                <c:pt idx="18">
                  <c:v>-2.0833299999999999E-2</c:v>
                </c:pt>
                <c:pt idx="19">
                  <c:v>-2.0833299999999999E-2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-2.0833299999999999E-2</c:v>
                </c:pt>
                <c:pt idx="25">
                  <c:v>0</c:v>
                </c:pt>
                <c:pt idx="26">
                  <c:v>-2.0833299999999999E-2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-2.0833299999999999E-2</c:v>
                </c:pt>
                <c:pt idx="33">
                  <c:v>0</c:v>
                </c:pt>
                <c:pt idx="34">
                  <c:v>-2.0833299999999999E-2</c:v>
                </c:pt>
                <c:pt idx="35">
                  <c:v>5.0729199999999999</c:v>
                </c:pt>
                <c:pt idx="36">
                  <c:v>8.0685199999999995</c:v>
                </c:pt>
                <c:pt idx="37">
                  <c:v>10.132400000000001</c:v>
                </c:pt>
                <c:pt idx="38">
                  <c:v>10.863099999999999</c:v>
                </c:pt>
                <c:pt idx="39">
                  <c:v>11.3142</c:v>
                </c:pt>
                <c:pt idx="40">
                  <c:v>11.343400000000001</c:v>
                </c:pt>
                <c:pt idx="41">
                  <c:v>11.2621</c:v>
                </c:pt>
                <c:pt idx="42">
                  <c:v>12.031599999999999</c:v>
                </c:pt>
                <c:pt idx="43">
                  <c:v>11.807700000000001</c:v>
                </c:pt>
                <c:pt idx="44">
                  <c:v>11.5512</c:v>
                </c:pt>
                <c:pt idx="45">
                  <c:v>11.4282</c:v>
                </c:pt>
                <c:pt idx="46">
                  <c:v>11.408899999999999</c:v>
                </c:pt>
                <c:pt idx="47">
                  <c:v>12.1595</c:v>
                </c:pt>
                <c:pt idx="48">
                  <c:v>12.2021</c:v>
                </c:pt>
                <c:pt idx="49">
                  <c:v>11.642099999999999</c:v>
                </c:pt>
                <c:pt idx="50">
                  <c:v>11.6135</c:v>
                </c:pt>
                <c:pt idx="51">
                  <c:v>11.5076</c:v>
                </c:pt>
                <c:pt idx="52">
                  <c:v>12.064299999999999</c:v>
                </c:pt>
                <c:pt idx="53">
                  <c:v>11.774699999999999</c:v>
                </c:pt>
                <c:pt idx="54">
                  <c:v>11.132</c:v>
                </c:pt>
                <c:pt idx="55">
                  <c:v>11.1454</c:v>
                </c:pt>
                <c:pt idx="56">
                  <c:v>11.4511</c:v>
                </c:pt>
                <c:pt idx="57">
                  <c:v>11.9832</c:v>
                </c:pt>
                <c:pt idx="58">
                  <c:v>12.1386</c:v>
                </c:pt>
                <c:pt idx="59">
                  <c:v>11.826599999999999</c:v>
                </c:pt>
                <c:pt idx="60">
                  <c:v>11.834099999999999</c:v>
                </c:pt>
                <c:pt idx="61">
                  <c:v>11.6012</c:v>
                </c:pt>
                <c:pt idx="62">
                  <c:v>11.432399999999999</c:v>
                </c:pt>
                <c:pt idx="63">
                  <c:v>11.4239</c:v>
                </c:pt>
                <c:pt idx="64">
                  <c:v>11.3186</c:v>
                </c:pt>
                <c:pt idx="65">
                  <c:v>11.5443</c:v>
                </c:pt>
                <c:pt idx="66">
                  <c:v>11.7904</c:v>
                </c:pt>
                <c:pt idx="67">
                  <c:v>11.822800000000001</c:v>
                </c:pt>
                <c:pt idx="68">
                  <c:v>11.939</c:v>
                </c:pt>
                <c:pt idx="69">
                  <c:v>11.540699999999999</c:v>
                </c:pt>
                <c:pt idx="70">
                  <c:v>11.523300000000001</c:v>
                </c:pt>
                <c:pt idx="71">
                  <c:v>11.554399999999999</c:v>
                </c:pt>
                <c:pt idx="72">
                  <c:v>11.575699999999999</c:v>
                </c:pt>
                <c:pt idx="73">
                  <c:v>11.6533</c:v>
                </c:pt>
                <c:pt idx="74">
                  <c:v>11.547800000000001</c:v>
                </c:pt>
                <c:pt idx="75">
                  <c:v>11.5314</c:v>
                </c:pt>
                <c:pt idx="76">
                  <c:v>11.617800000000001</c:v>
                </c:pt>
                <c:pt idx="77">
                  <c:v>11.495200000000001</c:v>
                </c:pt>
                <c:pt idx="78">
                  <c:v>11.5494</c:v>
                </c:pt>
                <c:pt idx="79">
                  <c:v>11.5296</c:v>
                </c:pt>
                <c:pt idx="80">
                  <c:v>11.571899999999999</c:v>
                </c:pt>
                <c:pt idx="81">
                  <c:v>11.802899999999999</c:v>
                </c:pt>
                <c:pt idx="82">
                  <c:v>11.7288</c:v>
                </c:pt>
                <c:pt idx="83">
                  <c:v>11.7271</c:v>
                </c:pt>
                <c:pt idx="84">
                  <c:v>11.5625</c:v>
                </c:pt>
                <c:pt idx="85">
                  <c:v>11.379300000000001</c:v>
                </c:pt>
                <c:pt idx="86">
                  <c:v>11.501799999999999</c:v>
                </c:pt>
                <c:pt idx="87">
                  <c:v>11.451000000000001</c:v>
                </c:pt>
                <c:pt idx="88">
                  <c:v>11.474600000000001</c:v>
                </c:pt>
                <c:pt idx="89">
                  <c:v>11.5387</c:v>
                </c:pt>
                <c:pt idx="90">
                  <c:v>11.596</c:v>
                </c:pt>
                <c:pt idx="91">
                  <c:v>11.7776</c:v>
                </c:pt>
                <c:pt idx="92">
                  <c:v>11.755100000000001</c:v>
                </c:pt>
                <c:pt idx="93">
                  <c:v>11.5932</c:v>
                </c:pt>
                <c:pt idx="94">
                  <c:v>11.602600000000001</c:v>
                </c:pt>
                <c:pt idx="95">
                  <c:v>11.438000000000001</c:v>
                </c:pt>
                <c:pt idx="96">
                  <c:v>11.4724</c:v>
                </c:pt>
                <c:pt idx="97">
                  <c:v>11.5121</c:v>
                </c:pt>
                <c:pt idx="98">
                  <c:v>11.5571</c:v>
                </c:pt>
                <c:pt idx="99">
                  <c:v>11.642899999999999</c:v>
                </c:pt>
                <c:pt idx="100">
                  <c:v>11.595499999999999</c:v>
                </c:pt>
                <c:pt idx="101">
                  <c:v>11.5532</c:v>
                </c:pt>
                <c:pt idx="102">
                  <c:v>11.6259</c:v>
                </c:pt>
                <c:pt idx="103">
                  <c:v>11.5777</c:v>
                </c:pt>
                <c:pt idx="104">
                  <c:v>11.6088</c:v>
                </c:pt>
                <c:pt idx="105">
                  <c:v>11.552099999999999</c:v>
                </c:pt>
                <c:pt idx="106">
                  <c:v>11.554500000000001</c:v>
                </c:pt>
                <c:pt idx="107">
                  <c:v>11.571099999999999</c:v>
                </c:pt>
                <c:pt idx="108">
                  <c:v>11.496</c:v>
                </c:pt>
                <c:pt idx="109">
                  <c:v>11.5091</c:v>
                </c:pt>
                <c:pt idx="110">
                  <c:v>11.6127</c:v>
                </c:pt>
                <c:pt idx="111">
                  <c:v>11.582100000000001</c:v>
                </c:pt>
                <c:pt idx="112">
                  <c:v>11.6342</c:v>
                </c:pt>
                <c:pt idx="113">
                  <c:v>11.5556</c:v>
                </c:pt>
                <c:pt idx="114">
                  <c:v>11.6106</c:v>
                </c:pt>
                <c:pt idx="115">
                  <c:v>11.5854</c:v>
                </c:pt>
                <c:pt idx="116">
                  <c:v>11.5556</c:v>
                </c:pt>
                <c:pt idx="117">
                  <c:v>11.5562</c:v>
                </c:pt>
                <c:pt idx="118">
                  <c:v>11.5868</c:v>
                </c:pt>
                <c:pt idx="119">
                  <c:v>11.5123</c:v>
                </c:pt>
                <c:pt idx="120">
                  <c:v>11.582000000000001</c:v>
                </c:pt>
                <c:pt idx="121">
                  <c:v>11.526899999999999</c:v>
                </c:pt>
                <c:pt idx="122">
                  <c:v>11.6435</c:v>
                </c:pt>
                <c:pt idx="123">
                  <c:v>11.6225</c:v>
                </c:pt>
                <c:pt idx="124">
                  <c:v>11.6311</c:v>
                </c:pt>
                <c:pt idx="125">
                  <c:v>11.6052</c:v>
                </c:pt>
                <c:pt idx="126">
                  <c:v>11.587199999999999</c:v>
                </c:pt>
                <c:pt idx="127">
                  <c:v>11.49</c:v>
                </c:pt>
                <c:pt idx="128">
                  <c:v>11.5648</c:v>
                </c:pt>
                <c:pt idx="129">
                  <c:v>11.505800000000001</c:v>
                </c:pt>
                <c:pt idx="130">
                  <c:v>11.6343</c:v>
                </c:pt>
                <c:pt idx="131">
                  <c:v>11.5663</c:v>
                </c:pt>
                <c:pt idx="132">
                  <c:v>11.6167</c:v>
                </c:pt>
                <c:pt idx="133">
                  <c:v>11.633900000000001</c:v>
                </c:pt>
                <c:pt idx="134">
                  <c:v>11.6454</c:v>
                </c:pt>
                <c:pt idx="135">
                  <c:v>11.561199999999999</c:v>
                </c:pt>
                <c:pt idx="136">
                  <c:v>11.6029</c:v>
                </c:pt>
                <c:pt idx="137">
                  <c:v>11.5425</c:v>
                </c:pt>
                <c:pt idx="138">
                  <c:v>11.6295</c:v>
                </c:pt>
                <c:pt idx="139">
                  <c:v>11.555</c:v>
                </c:pt>
                <c:pt idx="140">
                  <c:v>11.595800000000001</c:v>
                </c:pt>
                <c:pt idx="141">
                  <c:v>11.581899999999999</c:v>
                </c:pt>
                <c:pt idx="142">
                  <c:v>11.576700000000001</c:v>
                </c:pt>
                <c:pt idx="143">
                  <c:v>11.5716</c:v>
                </c:pt>
                <c:pt idx="144">
                  <c:v>11.6333</c:v>
                </c:pt>
                <c:pt idx="145">
                  <c:v>11.6313</c:v>
                </c:pt>
                <c:pt idx="146">
                  <c:v>11.668799999999999</c:v>
                </c:pt>
                <c:pt idx="147">
                  <c:v>11.547599999999999</c:v>
                </c:pt>
                <c:pt idx="148">
                  <c:v>11.6319</c:v>
                </c:pt>
                <c:pt idx="149">
                  <c:v>11.5966</c:v>
                </c:pt>
                <c:pt idx="150">
                  <c:v>11.544600000000001</c:v>
                </c:pt>
                <c:pt idx="151">
                  <c:v>11.4947</c:v>
                </c:pt>
                <c:pt idx="152">
                  <c:v>11.5359</c:v>
                </c:pt>
                <c:pt idx="153">
                  <c:v>11.5901</c:v>
                </c:pt>
                <c:pt idx="154">
                  <c:v>11.6401</c:v>
                </c:pt>
                <c:pt idx="155">
                  <c:v>11.607699999999999</c:v>
                </c:pt>
                <c:pt idx="156">
                  <c:v>11.6571</c:v>
                </c:pt>
                <c:pt idx="157">
                  <c:v>11.630100000000001</c:v>
                </c:pt>
                <c:pt idx="158">
                  <c:v>11.5944</c:v>
                </c:pt>
                <c:pt idx="159">
                  <c:v>11.5661</c:v>
                </c:pt>
                <c:pt idx="160">
                  <c:v>11.571099999999999</c:v>
                </c:pt>
                <c:pt idx="161">
                  <c:v>11.5494</c:v>
                </c:pt>
                <c:pt idx="162">
                  <c:v>11.544499999999999</c:v>
                </c:pt>
                <c:pt idx="163">
                  <c:v>11.5435</c:v>
                </c:pt>
                <c:pt idx="164">
                  <c:v>11.6107</c:v>
                </c:pt>
                <c:pt idx="165">
                  <c:v>11.609</c:v>
                </c:pt>
                <c:pt idx="166">
                  <c:v>11.5952</c:v>
                </c:pt>
                <c:pt idx="167">
                  <c:v>11.5891</c:v>
                </c:pt>
                <c:pt idx="168">
                  <c:v>11.6188</c:v>
                </c:pt>
                <c:pt idx="169">
                  <c:v>11.6189</c:v>
                </c:pt>
                <c:pt idx="170">
                  <c:v>11.6096</c:v>
                </c:pt>
                <c:pt idx="171">
                  <c:v>11.594799999999999</c:v>
                </c:pt>
                <c:pt idx="172">
                  <c:v>11.638500000000001</c:v>
                </c:pt>
                <c:pt idx="173">
                  <c:v>11.564</c:v>
                </c:pt>
                <c:pt idx="174">
                  <c:v>11.5746</c:v>
                </c:pt>
                <c:pt idx="175">
                  <c:v>11.557499999999999</c:v>
                </c:pt>
                <c:pt idx="176">
                  <c:v>11.568199999999999</c:v>
                </c:pt>
                <c:pt idx="177">
                  <c:v>11.552300000000001</c:v>
                </c:pt>
                <c:pt idx="178">
                  <c:v>11.592000000000001</c:v>
                </c:pt>
                <c:pt idx="179">
                  <c:v>11.6264</c:v>
                </c:pt>
                <c:pt idx="180">
                  <c:v>11.7052</c:v>
                </c:pt>
                <c:pt idx="181">
                  <c:v>11.628299999999999</c:v>
                </c:pt>
                <c:pt idx="182">
                  <c:v>11.6089</c:v>
                </c:pt>
                <c:pt idx="183">
                  <c:v>11.5654</c:v>
                </c:pt>
                <c:pt idx="184">
                  <c:v>11.5761</c:v>
                </c:pt>
                <c:pt idx="185">
                  <c:v>11.526</c:v>
                </c:pt>
                <c:pt idx="186">
                  <c:v>11.5573</c:v>
                </c:pt>
                <c:pt idx="187">
                  <c:v>11.569900000000001</c:v>
                </c:pt>
                <c:pt idx="188">
                  <c:v>11.6502</c:v>
                </c:pt>
                <c:pt idx="189">
                  <c:v>11.598000000000001</c:v>
                </c:pt>
                <c:pt idx="190">
                  <c:v>11.669</c:v>
                </c:pt>
                <c:pt idx="191">
                  <c:v>11.6038</c:v>
                </c:pt>
                <c:pt idx="192">
                  <c:v>11.622299999999999</c:v>
                </c:pt>
                <c:pt idx="193">
                  <c:v>11.552300000000001</c:v>
                </c:pt>
                <c:pt idx="194">
                  <c:v>11.6114</c:v>
                </c:pt>
                <c:pt idx="195">
                  <c:v>11.604100000000001</c:v>
                </c:pt>
                <c:pt idx="196">
                  <c:v>11.6211</c:v>
                </c:pt>
                <c:pt idx="197">
                  <c:v>11.506600000000001</c:v>
                </c:pt>
                <c:pt idx="198">
                  <c:v>11.576000000000001</c:v>
                </c:pt>
                <c:pt idx="199">
                  <c:v>11.558400000000001</c:v>
                </c:pt>
                <c:pt idx="200">
                  <c:v>11.6431</c:v>
                </c:pt>
                <c:pt idx="201">
                  <c:v>11.5787</c:v>
                </c:pt>
                <c:pt idx="202">
                  <c:v>11.6568</c:v>
                </c:pt>
                <c:pt idx="203">
                  <c:v>11.631</c:v>
                </c:pt>
                <c:pt idx="204">
                  <c:v>11.636799999999999</c:v>
                </c:pt>
                <c:pt idx="205">
                  <c:v>11.5623</c:v>
                </c:pt>
                <c:pt idx="206">
                  <c:v>11.6195</c:v>
                </c:pt>
                <c:pt idx="207">
                  <c:v>11.5524</c:v>
                </c:pt>
                <c:pt idx="208">
                  <c:v>11.600300000000001</c:v>
                </c:pt>
                <c:pt idx="209">
                  <c:v>11.5588</c:v>
                </c:pt>
                <c:pt idx="210">
                  <c:v>11.6785</c:v>
                </c:pt>
                <c:pt idx="211">
                  <c:v>11.6632</c:v>
                </c:pt>
                <c:pt idx="212">
                  <c:v>11.652200000000001</c:v>
                </c:pt>
                <c:pt idx="213">
                  <c:v>11.592700000000001</c:v>
                </c:pt>
                <c:pt idx="214">
                  <c:v>11.6546</c:v>
                </c:pt>
                <c:pt idx="215">
                  <c:v>11.6045</c:v>
                </c:pt>
                <c:pt idx="216">
                  <c:v>11.638400000000001</c:v>
                </c:pt>
                <c:pt idx="217">
                  <c:v>11.5474</c:v>
                </c:pt>
                <c:pt idx="218">
                  <c:v>11.6145</c:v>
                </c:pt>
                <c:pt idx="219">
                  <c:v>11.5861</c:v>
                </c:pt>
                <c:pt idx="220">
                  <c:v>11.6031</c:v>
                </c:pt>
                <c:pt idx="221">
                  <c:v>11.6046</c:v>
                </c:pt>
                <c:pt idx="222">
                  <c:v>11.6577</c:v>
                </c:pt>
                <c:pt idx="223">
                  <c:v>11.6091</c:v>
                </c:pt>
                <c:pt idx="224">
                  <c:v>11.6251</c:v>
                </c:pt>
                <c:pt idx="225">
                  <c:v>11.611599999999999</c:v>
                </c:pt>
                <c:pt idx="226">
                  <c:v>11.6564</c:v>
                </c:pt>
                <c:pt idx="227">
                  <c:v>11.590999999999999</c:v>
                </c:pt>
                <c:pt idx="228">
                  <c:v>11.567299999999999</c:v>
                </c:pt>
                <c:pt idx="229">
                  <c:v>11.5723</c:v>
                </c:pt>
                <c:pt idx="230">
                  <c:v>11.654500000000001</c:v>
                </c:pt>
                <c:pt idx="231">
                  <c:v>11.6295</c:v>
                </c:pt>
                <c:pt idx="232">
                  <c:v>11.653499999999999</c:v>
                </c:pt>
                <c:pt idx="233">
                  <c:v>11.635</c:v>
                </c:pt>
                <c:pt idx="234">
                  <c:v>11.6563</c:v>
                </c:pt>
                <c:pt idx="235">
                  <c:v>11.62</c:v>
                </c:pt>
                <c:pt idx="236">
                  <c:v>11.6172</c:v>
                </c:pt>
                <c:pt idx="237">
                  <c:v>11.613099999999999</c:v>
                </c:pt>
                <c:pt idx="238">
                  <c:v>11.628399999999999</c:v>
                </c:pt>
                <c:pt idx="239">
                  <c:v>11.5878</c:v>
                </c:pt>
                <c:pt idx="240">
                  <c:v>11.607799999999999</c:v>
                </c:pt>
                <c:pt idx="241">
                  <c:v>11.6303</c:v>
                </c:pt>
                <c:pt idx="242">
                  <c:v>11.6594</c:v>
                </c:pt>
                <c:pt idx="243">
                  <c:v>11.6114</c:v>
                </c:pt>
                <c:pt idx="244">
                  <c:v>11.624700000000001</c:v>
                </c:pt>
                <c:pt idx="245">
                  <c:v>11.634499999999999</c:v>
                </c:pt>
                <c:pt idx="246">
                  <c:v>11.647600000000001</c:v>
                </c:pt>
                <c:pt idx="247">
                  <c:v>11.5906</c:v>
                </c:pt>
                <c:pt idx="248">
                  <c:v>11.5951</c:v>
                </c:pt>
                <c:pt idx="249">
                  <c:v>11.5914</c:v>
                </c:pt>
                <c:pt idx="250">
                  <c:v>11.624599999999999</c:v>
                </c:pt>
                <c:pt idx="251">
                  <c:v>11.6134</c:v>
                </c:pt>
                <c:pt idx="252">
                  <c:v>11.658899999999999</c:v>
                </c:pt>
                <c:pt idx="253">
                  <c:v>11.6409</c:v>
                </c:pt>
                <c:pt idx="254">
                  <c:v>11.6317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797824"/>
        <c:axId val="207801816"/>
      </c:scatterChart>
      <c:valAx>
        <c:axId val="207797824"/>
        <c:scaling>
          <c:orientation val="minMax"/>
          <c:max val="250"/>
          <c:min val="1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207801816"/>
        <c:crosses val="autoZero"/>
        <c:crossBetween val="midCat"/>
      </c:valAx>
      <c:valAx>
        <c:axId val="207801816"/>
        <c:scaling>
          <c:orientation val="minMax"/>
          <c:max val="13.5"/>
          <c:min val="8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95000"/>
                  </a:schemeClr>
                </a:solidFill>
              </a:defRPr>
            </a:pPr>
            <a:endParaRPr lang="ja-JP"/>
          </a:p>
        </c:txPr>
        <c:crossAx val="207797824"/>
        <c:crosses val="autoZero"/>
        <c:crossBetween val="midCat"/>
        <c:majorUnit val="0.55500000000000005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9AAFF-3E86-4969-962E-97993AFA9D88}" type="datetimeFigureOut">
              <a:rPr kumimoji="1" lang="ja-JP" altLang="en-US" smtClean="0"/>
              <a:t>2013/10/15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682625"/>
            <a:ext cx="5956300" cy="4467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533384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EECB2-ADCF-4F39-8A97-CC977AFE88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10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A65538-4DE2-4C60-8EA9-A0D7FB67F3AA}" type="slidenum">
              <a:rPr lang="ja-JP" altLang="en-US">
                <a:latin typeface="Times New Roman" panose="02020603050405020304" pitchFamily="18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0197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434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664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0841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864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475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142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867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D3D2F-4C66-4457-9AFA-E97E50C8D132}" type="slidenum">
              <a:rPr lang="ja-JP" altLang="en-US">
                <a:latin typeface="Times New Roman" panose="02020603050405020304" pitchFamily="18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540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3218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46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54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546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036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470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3229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2296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2182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189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679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231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1302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6A7E3-E305-4BA5-AFF3-890D48B23BE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59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157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97341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8963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456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925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ECB2-ADCF-4F39-8A97-CC977AFE882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321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618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23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735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133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045033-5388-4DA2-8D56-2EA85AE22AFF}" type="slidenum">
              <a:rPr lang="ja-JP" altLang="en-US">
                <a:latin typeface="Times New Roman" panose="02020603050405020304" pitchFamily="18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56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A8922-DE4E-4B69-814A-3DA4B854592E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85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867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D3D2F-4C66-4457-9AFA-E97E50C8D132}" type="slidenum">
              <a:rPr lang="ja-JP" altLang="en-US">
                <a:latin typeface="Times New Roman" panose="02020603050405020304" pitchFamily="18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26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C69-4570-4792-9BF9-B167ACE921AF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81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0279-6675-46A9-89AA-55D54CA12A8C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12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130F-E929-403C-A53C-B7F32882DCA7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10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E0AB-3A03-4FBF-B8C1-14D0FF0E552B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53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D8F-8EB8-4227-9C6C-AFED74579CD3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4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681" y="1350000"/>
            <a:ext cx="4191169" cy="482760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49" y="1350000"/>
            <a:ext cx="4191169" cy="482760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33EE-6B4D-4AAB-B324-DFE8D9BF3D95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05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4000" y="180000"/>
            <a:ext cx="8496000" cy="10116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24000" y="1343724"/>
            <a:ext cx="4174182" cy="54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24000" y="2027647"/>
            <a:ext cx="4174182" cy="414000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343724"/>
            <a:ext cx="4190850" cy="54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027647"/>
            <a:ext cx="4190850" cy="414000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16CD3-1C05-47C5-8E4A-7900A1CAF468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34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B05A-58AD-456E-A86E-BE0DB6FFD7DD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0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4594D-2DAF-4758-AAD8-3B11C2995398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74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5AD6-79F3-4AC2-A578-ABBD1B466FB2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0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0631-049D-436F-95ED-3D59977BB426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76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23681" y="180000"/>
            <a:ext cx="8496638" cy="101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23681" y="1350000"/>
            <a:ext cx="8496638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477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CF342-DAEC-4EB0-85D1-40A6F7559751}" type="datetime3">
              <a:rPr kumimoji="1" lang="en-US" altLang="ja-JP" smtClean="0"/>
              <a:t>15 October 2013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86050" y="6477731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75256" y="6477731"/>
            <a:ext cx="768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873A7AC-D873-4EFF-A77C-9BA1F91CCC9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956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S-UTS_readout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S_readout.mp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800" dirty="0"/>
              <a:t>Super Fast Automated Emulsion Scanning </a:t>
            </a:r>
            <a:r>
              <a:rPr lang="en-US" altLang="ja-JP" sz="4800" dirty="0" smtClean="0"/>
              <a:t>System</a:t>
            </a:r>
            <a:br>
              <a:rPr lang="en-US" altLang="ja-JP" sz="4800" dirty="0" smtClean="0"/>
            </a:br>
            <a:r>
              <a:rPr lang="en-US" altLang="ja-JP" sz="48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altLang="ja-JP" sz="4800" dirty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</a:t>
            </a:r>
            <a:r>
              <a:rPr lang="en-US" altLang="ja-JP" sz="48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endParaRPr lang="ja-JP" altLang="ja-JP" sz="4800" dirty="0"/>
          </a:p>
        </p:txBody>
      </p:sp>
      <p:sp>
        <p:nvSpPr>
          <p:cNvPr id="3075" name="サブタイトル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Masahiro Yoshimoto, </a:t>
            </a:r>
          </a:p>
          <a:p>
            <a:r>
              <a:rPr lang="en-US" altLang="ja-JP" sz="2400" dirty="0" smtClean="0"/>
              <a:t>Toshiyuki Nakano and other HTS collaboration</a:t>
            </a:r>
            <a:endParaRPr lang="en-US" altLang="ja-JP" dirty="0" smtClean="0"/>
          </a:p>
          <a:p>
            <a:r>
              <a:rPr lang="en-US" altLang="ja-JP" sz="2800" dirty="0" smtClean="0"/>
              <a:t>Nagoya University, Japan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6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/>
              <a:t>Overcome the Bottle necks of the image acquisition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" y="1349375"/>
            <a:ext cx="4711700" cy="3019425"/>
          </a:xfrm>
        </p:spPr>
        <p:txBody>
          <a:bodyPr rtlCol="0">
            <a:norm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Use Ultra High Speed Camera</a:t>
            </a:r>
          </a:p>
          <a:p>
            <a:pPr marL="342900" lvl="1" indent="0" fontAlgn="auto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Up to 3k frames per second. </a:t>
            </a:r>
          </a:p>
          <a:p>
            <a:pPr marL="342900" lvl="1" indent="0" fontAlgn="auto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60 view/sec (20times)</a:t>
            </a:r>
          </a:p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Image taking by follow shot</a:t>
            </a:r>
          </a:p>
          <a:p>
            <a:pPr marL="342900" lvl="1" indent="0" fontAlgn="auto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No </a:t>
            </a:r>
            <a:r>
              <a:rPr lang="en-US" altLang="ja-JP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step and repeat operation can avoid a mechanical bottleneck.</a:t>
            </a:r>
          </a:p>
          <a:p>
            <a:pPr marL="342900" lvl="1" indent="0" fontAlgn="auto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High </a:t>
            </a:r>
            <a:r>
              <a:rPr lang="en-US" altLang="ja-JP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speed motion of the objective lens can be done by piezo actuators</a:t>
            </a:r>
            <a:endParaRPr lang="en-US" altLang="ja-JP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15364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190625"/>
            <a:ext cx="407828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55600" y="4368800"/>
            <a:ext cx="7124700" cy="19494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Optimizing Field of View</a:t>
            </a:r>
          </a:p>
          <a:p>
            <a:pPr marL="342900" lvl="1" indent="0" fontAlgn="auto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120mm×90mm -&gt; 200mm×200mm (4 times)</a:t>
            </a:r>
          </a:p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endParaRPr lang="en-US" altLang="ja-JP" sz="2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5366" name="テキスト ボックス 8"/>
          <p:cNvSpPr txBox="1">
            <a:spLocks noChangeArrowheads="1"/>
          </p:cNvSpPr>
          <p:nvPr/>
        </p:nvSpPr>
        <p:spPr bwMode="auto">
          <a:xfrm>
            <a:off x="1974457" y="5664200"/>
            <a:ext cx="54236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latin typeface="Times New Roman" panose="02020603050405020304" pitchFamily="18" charset="0"/>
                <a:ea typeface="HGP明朝B" panose="02020800000000000000" pitchFamily="18" charset="-128"/>
              </a:rPr>
              <a:t>We have achieved </a:t>
            </a:r>
            <a:r>
              <a:rPr lang="en-US" altLang="ja-JP" sz="3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72cm</a:t>
            </a:r>
            <a:r>
              <a:rPr lang="en-US" altLang="ja-JP" sz="3600" baseline="30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3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/h</a:t>
            </a:r>
            <a:endParaRPr lang="ja-JP" altLang="en-US" sz="3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4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Movie of the readout by S-UTS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612379" y="1782329"/>
            <a:ext cx="3919242" cy="3919242"/>
            <a:chOff x="231972" y="1836921"/>
            <a:chExt cx="3919242" cy="3919242"/>
          </a:xfrm>
        </p:grpSpPr>
        <p:pic>
          <p:nvPicPr>
            <p:cNvPr id="1026" name="Picture 2" descr="http://www.dead4movie.com/wp-content/uploads/2010/11/movie-icon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72" y="1836921"/>
              <a:ext cx="3919242" cy="391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 rot="20952795">
              <a:off x="1309665" y="3517127"/>
              <a:ext cx="115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  <a:ea typeface="+mn-ea"/>
                </a:rPr>
                <a:t>S-UTS</a:t>
              </a:r>
              <a:endParaRPr kumimoji="1" lang="ja-JP" altLang="en-US" sz="2400" dirty="0" smtClean="0">
                <a:solidFill>
                  <a:srgbClr val="FF0000"/>
                </a:solidFill>
                <a:ea typeface="+mn-ea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0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S-UTS </a:t>
            </a:r>
            <a:r>
              <a:rPr lang="en-US" altLang="ja-JP" sz="3600" dirty="0" smtClean="0"/>
              <a:t>(Super-Ultra Track Selector)</a:t>
            </a:r>
            <a:endParaRPr lang="ja-JP" altLang="en-US" dirty="0" smtClean="0"/>
          </a:p>
        </p:txBody>
      </p:sp>
      <p:pic>
        <p:nvPicPr>
          <p:cNvPr id="16387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90625"/>
            <a:ext cx="546258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3959225"/>
            <a:ext cx="3124200" cy="234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テキスト ボックス 1"/>
          <p:cNvSpPr txBox="1">
            <a:spLocks noChangeArrowheads="1"/>
          </p:cNvSpPr>
          <p:nvPr/>
        </p:nvSpPr>
        <p:spPr bwMode="auto">
          <a:xfrm>
            <a:off x="175904" y="5480358"/>
            <a:ext cx="59928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Five S-UTSs were produced in order to perform OPERA experiment. </a:t>
            </a:r>
          </a:p>
          <a:p>
            <a:pPr eaLnBrk="1" hangingPunct="1"/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Readout capability of one S-UTS is </a:t>
            </a:r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0m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/year.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5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図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11" y="4611975"/>
            <a:ext cx="5593889" cy="23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Applications of Nuclear Emulsion</a:t>
            </a:r>
            <a:br>
              <a:rPr lang="en-US" altLang="ja-JP" dirty="0"/>
            </a:br>
            <a:r>
              <a:rPr lang="en-US" altLang="ja-JP" dirty="0"/>
              <a:t>			</a:t>
            </a:r>
            <a:r>
              <a:rPr lang="ja-JP" altLang="en-US" dirty="0"/>
              <a:t>・・・・・　</a:t>
            </a:r>
            <a:r>
              <a:rPr lang="en-US" altLang="ja-JP" dirty="0"/>
              <a:t>need much more speed !</a:t>
            </a:r>
            <a:endParaRPr lang="ja-JP" altLang="en-US" dirty="0" smtClean="0"/>
          </a:p>
        </p:txBody>
      </p:sp>
      <p:sp>
        <p:nvSpPr>
          <p:cNvPr id="17420" name="テキスト ボックス 63"/>
          <p:cNvSpPr txBox="1">
            <a:spLocks noChangeArrowheads="1"/>
          </p:cNvSpPr>
          <p:nvPr/>
        </p:nvSpPr>
        <p:spPr bwMode="auto">
          <a:xfrm>
            <a:off x="5245973" y="1290446"/>
            <a:ext cx="334281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Muon Radiography</a:t>
            </a:r>
            <a:endParaRPr lang="ja-JP" altLang="en-US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160105" y="1326234"/>
            <a:ext cx="5336042" cy="3377742"/>
            <a:chOff x="-66675" y="1543050"/>
            <a:chExt cx="3222625" cy="2039938"/>
          </a:xfrm>
        </p:grpSpPr>
        <p:pic>
          <p:nvPicPr>
            <p:cNvPr id="17419" name="図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04"/>
            <a:stretch>
              <a:fillRect/>
            </a:stretch>
          </p:blipFill>
          <p:spPr bwMode="auto">
            <a:xfrm>
              <a:off x="1588" y="1543050"/>
              <a:ext cx="3154362" cy="203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テキスト ボックス 64"/>
            <p:cNvSpPr txBox="1">
              <a:spLocks noChangeArrowheads="1"/>
            </p:cNvSpPr>
            <p:nvPr/>
          </p:nvSpPr>
          <p:spPr bwMode="auto">
            <a:xfrm>
              <a:off x="1588" y="1974338"/>
              <a:ext cx="1216964" cy="2416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cosmic </a:t>
              </a:r>
              <a:r>
                <a:rPr lang="en-US" altLang="ja-JP" sz="200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ray muon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cxnSp>
          <p:nvCxnSpPr>
            <p:cNvPr id="67" name="直線矢印コネクタ 66"/>
            <p:cNvCxnSpPr/>
            <p:nvPr/>
          </p:nvCxnSpPr>
          <p:spPr>
            <a:xfrm>
              <a:off x="-66675" y="2551113"/>
              <a:ext cx="2349500" cy="7715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>
            <a:xfrm>
              <a:off x="-42863" y="2644775"/>
              <a:ext cx="911226" cy="2857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>
            <a:xfrm>
              <a:off x="-30163" y="2174875"/>
              <a:ext cx="2354263" cy="109061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/>
          </p:nvSpPr>
          <p:spPr>
            <a:xfrm rot="18000000">
              <a:off x="2215357" y="3318669"/>
              <a:ext cx="284162" cy="88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72" name="直線矢印コネクタ 71"/>
            <p:cNvCxnSpPr/>
            <p:nvPr/>
          </p:nvCxnSpPr>
          <p:spPr>
            <a:xfrm>
              <a:off x="-19050" y="2752725"/>
              <a:ext cx="1612900" cy="4540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矢印コネクタ 72"/>
            <p:cNvCxnSpPr/>
            <p:nvPr/>
          </p:nvCxnSpPr>
          <p:spPr>
            <a:xfrm>
              <a:off x="-19050" y="2847975"/>
              <a:ext cx="2301875" cy="5842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>
              <a:off x="-15875" y="2390775"/>
              <a:ext cx="1322388" cy="5143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5245973" y="3015105"/>
            <a:ext cx="337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  <a:ea typeface="+mn-ea"/>
              </a:rPr>
              <a:t>100m</a:t>
            </a:r>
            <a:r>
              <a:rPr kumimoji="1" lang="en-US" altLang="ja-JP" sz="2400" baseline="30000" dirty="0" smtClean="0">
                <a:latin typeface="+mn-lt"/>
                <a:ea typeface="+mn-ea"/>
              </a:rPr>
              <a:t>2</a:t>
            </a:r>
            <a:r>
              <a:rPr kumimoji="1" lang="en-US" altLang="ja-JP" sz="2400" dirty="0" smtClean="0">
                <a:latin typeface="+mn-lt"/>
                <a:ea typeface="+mn-ea"/>
              </a:rPr>
              <a:t> will be required for one measurement.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6178" y="5387410"/>
            <a:ext cx="273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+mn-lt"/>
              </a:rPr>
              <a:t>→</a:t>
            </a:r>
            <a:r>
              <a:rPr lang="en-US" altLang="ja-JP" sz="2400" dirty="0" err="1" smtClean="0">
                <a:latin typeface="+mn-lt"/>
              </a:rPr>
              <a:t>Morishima’s</a:t>
            </a:r>
            <a:r>
              <a:rPr lang="en-US" altLang="ja-JP" sz="2400" dirty="0" smtClean="0">
                <a:latin typeface="+mn-lt"/>
              </a:rPr>
              <a:t> talk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0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Applications of Nuclear Emulsion</a:t>
            </a:r>
            <a:br>
              <a:rPr lang="en-US" altLang="ja-JP" dirty="0"/>
            </a:br>
            <a:r>
              <a:rPr lang="en-US" altLang="ja-JP" dirty="0"/>
              <a:t>			</a:t>
            </a:r>
            <a:r>
              <a:rPr lang="ja-JP" altLang="en-US" dirty="0"/>
              <a:t>・・・・・　</a:t>
            </a:r>
            <a:r>
              <a:rPr lang="en-US" altLang="ja-JP" dirty="0"/>
              <a:t>need much more speed !</a:t>
            </a:r>
            <a:endParaRPr lang="ja-JP" altLang="en-US" dirty="0" smtClean="0"/>
          </a:p>
        </p:txBody>
      </p:sp>
      <p:sp>
        <p:nvSpPr>
          <p:cNvPr id="17429" name="テキスト ボックス 88"/>
          <p:cNvSpPr txBox="1">
            <a:spLocks noChangeArrowheads="1"/>
          </p:cNvSpPr>
          <p:nvPr/>
        </p:nvSpPr>
        <p:spPr bwMode="auto">
          <a:xfrm>
            <a:off x="4949072" y="2797400"/>
            <a:ext cx="4194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Several 1000m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will be 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required for scientific observation.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pic>
        <p:nvPicPr>
          <p:cNvPr id="70" name="Picture 2" descr="P6080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54"/>
            <a:ext cx="4878202" cy="36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テキスト ボックス 50"/>
          <p:cNvSpPr txBox="1">
            <a:spLocks noChangeArrowheads="1"/>
          </p:cNvSpPr>
          <p:nvPr/>
        </p:nvSpPr>
        <p:spPr bwMode="auto">
          <a:xfrm>
            <a:off x="5030231" y="1341454"/>
            <a:ext cx="43867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GRAINE project</a:t>
            </a:r>
          </a:p>
          <a:p>
            <a:pPr eaLnBrk="1" hangingPunct="1"/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Gamma-ray </a:t>
            </a:r>
            <a:r>
              <a:rPr lang="en-US" altLang="ja-JP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Telescope</a:t>
            </a:r>
            <a:endParaRPr lang="ja-JP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6797" y="5071620"/>
            <a:ext cx="5043340" cy="120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2011 Balloon experiment was performed.</a:t>
            </a:r>
            <a:endParaRPr lang="en-US" altLang="ja-JP" dirty="0"/>
          </a:p>
          <a:p>
            <a:r>
              <a:rPr lang="en-US" altLang="ja-JP" dirty="0" smtClean="0"/>
              <a:t>2014 Planned at </a:t>
            </a:r>
            <a:r>
              <a:rPr lang="en-US" altLang="ja-JP" dirty="0"/>
              <a:t>Alice </a:t>
            </a:r>
            <a:r>
              <a:rPr lang="en-US" altLang="ja-JP" dirty="0" smtClean="0"/>
              <a:t>Springs.</a:t>
            </a:r>
          </a:p>
          <a:p>
            <a:r>
              <a:rPr lang="en-US" altLang="ja-JP" dirty="0" smtClean="0"/>
              <a:t>2015- Starting scientific observation</a:t>
            </a:r>
            <a:endParaRPr lang="en-US" altLang="ja-JP" dirty="0"/>
          </a:p>
        </p:txBody>
      </p:sp>
      <p:grpSp>
        <p:nvGrpSpPr>
          <p:cNvPr id="77" name="グループ化 76"/>
          <p:cNvGrpSpPr/>
          <p:nvPr/>
        </p:nvGrpSpPr>
        <p:grpSpPr>
          <a:xfrm>
            <a:off x="4788816" y="3884014"/>
            <a:ext cx="4284843" cy="2978134"/>
            <a:chOff x="1665771" y="474663"/>
            <a:chExt cx="5531954" cy="3844925"/>
          </a:xfrm>
        </p:grpSpPr>
        <p:sp>
          <p:nvSpPr>
            <p:cNvPr id="78" name="Text Box 49"/>
            <p:cNvSpPr txBox="1">
              <a:spLocks noChangeArrowheads="1"/>
            </p:cNvSpPr>
            <p:nvPr/>
          </p:nvSpPr>
          <p:spPr bwMode="auto">
            <a:xfrm>
              <a:off x="1665771" y="1968500"/>
              <a:ext cx="1323492" cy="3576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200" dirty="0" err="1" smtClean="0">
                  <a:solidFill>
                    <a:srgbClr val="FF0000"/>
                  </a:solidFill>
                  <a:latin typeface="+mn-lt"/>
                  <a:ea typeface="HGPｺﾞｼｯｸM" panose="020B0600000000000000" pitchFamily="50" charset="-128"/>
                </a:rPr>
                <a:t>Timestamper</a:t>
              </a:r>
              <a:endParaRPr lang="en-US" altLang="ja-JP" sz="1200" dirty="0">
                <a:solidFill>
                  <a:srgbClr val="FF0000"/>
                </a:solidFill>
                <a:latin typeface="+mn-lt"/>
                <a:ea typeface="HGPｺﾞｼｯｸM" panose="020B0600000000000000" pitchFamily="50" charset="-128"/>
              </a:endParaRPr>
            </a:p>
          </p:txBody>
        </p:sp>
        <p:sp>
          <p:nvSpPr>
            <p:cNvPr id="80" name="左中かっこ 79"/>
            <p:cNvSpPr>
              <a:spLocks/>
            </p:cNvSpPr>
            <p:nvPr/>
          </p:nvSpPr>
          <p:spPr bwMode="auto">
            <a:xfrm>
              <a:off x="3095625" y="1582738"/>
              <a:ext cx="236538" cy="593725"/>
            </a:xfrm>
            <a:prstGeom prst="leftBrace">
              <a:avLst>
                <a:gd name="adj1" fmla="val 8332"/>
                <a:gd name="adj2" fmla="val 2272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81" name="左中かっこ 80"/>
            <p:cNvSpPr>
              <a:spLocks/>
            </p:cNvSpPr>
            <p:nvPr/>
          </p:nvSpPr>
          <p:spPr bwMode="auto">
            <a:xfrm>
              <a:off x="3111500" y="2179638"/>
              <a:ext cx="236538" cy="357187"/>
            </a:xfrm>
            <a:prstGeom prst="leftBrace">
              <a:avLst>
                <a:gd name="adj1" fmla="val 8333"/>
                <a:gd name="adj2" fmla="val 32000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82" name="左中かっこ 81"/>
            <p:cNvSpPr>
              <a:spLocks/>
            </p:cNvSpPr>
            <p:nvPr/>
          </p:nvSpPr>
          <p:spPr bwMode="auto">
            <a:xfrm>
              <a:off x="3098800" y="2536825"/>
              <a:ext cx="236538" cy="771525"/>
            </a:xfrm>
            <a:prstGeom prst="leftBrace">
              <a:avLst>
                <a:gd name="adj1" fmla="val 8336"/>
                <a:gd name="adj2" fmla="val 38889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83" name="Text Box 48"/>
            <p:cNvSpPr txBox="1">
              <a:spLocks noChangeArrowheads="1"/>
            </p:cNvSpPr>
            <p:nvPr/>
          </p:nvSpPr>
          <p:spPr bwMode="auto">
            <a:xfrm>
              <a:off x="1665771" y="3178176"/>
              <a:ext cx="1323492" cy="5960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38100" dir="2700000" algn="br" rotWithShape="0">
                <a:srgbClr val="808080">
                  <a:alpha val="42999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ja-JP" sz="1200" dirty="0">
                  <a:solidFill>
                    <a:srgbClr val="FF0000"/>
                  </a:solidFill>
                  <a:latin typeface="+mn-lt"/>
                  <a:ea typeface="HGPｺﾞｼｯｸM" panose="020B0600000000000000" pitchFamily="50" charset="-128"/>
                </a:rPr>
                <a:t>Attitude </a:t>
              </a:r>
              <a:r>
                <a:rPr lang="en-US" altLang="ja-JP" sz="1200" dirty="0" smtClean="0">
                  <a:solidFill>
                    <a:srgbClr val="FF0000"/>
                  </a:solidFill>
                  <a:latin typeface="+mn-lt"/>
                  <a:ea typeface="HGPｺﾞｼｯｸM" panose="020B0600000000000000" pitchFamily="50" charset="-128"/>
                </a:rPr>
                <a:t>monitor</a:t>
              </a:r>
              <a:endParaRPr lang="en-US" altLang="ja-JP" sz="1050" dirty="0">
                <a:latin typeface="+mn-lt"/>
                <a:ea typeface="HGPｺﾞｼｯｸM" panose="020B0600000000000000" pitchFamily="50" charset="-128"/>
              </a:endParaRPr>
            </a:p>
          </p:txBody>
        </p:sp>
        <p:pic>
          <p:nvPicPr>
            <p:cNvPr id="84" name="Picture 1" descr="C:\Users\KEITAO~1\AppData\Local\Temp\GT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88" y="474663"/>
              <a:ext cx="3957637" cy="384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テキスト ボックス 144"/>
            <p:cNvSpPr txBox="1">
              <a:spLocks noChangeArrowheads="1"/>
            </p:cNvSpPr>
            <p:nvPr/>
          </p:nvSpPr>
          <p:spPr bwMode="auto">
            <a:xfrm>
              <a:off x="4679950" y="1439863"/>
              <a:ext cx="7889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0000FF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e</a:t>
              </a:r>
              <a:r>
                <a:rPr lang="en-US" altLang="ja-JP" b="1" baseline="30000">
                  <a:solidFill>
                    <a:srgbClr val="0000FF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+</a:t>
              </a:r>
              <a:endParaRPr lang="en-US" altLang="ja-JP" b="1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86" name="テキスト ボックス 143"/>
            <p:cNvSpPr txBox="1">
              <a:spLocks noChangeArrowheads="1"/>
            </p:cNvSpPr>
            <p:nvPr/>
          </p:nvSpPr>
          <p:spPr bwMode="auto">
            <a:xfrm>
              <a:off x="4324350" y="1479550"/>
              <a:ext cx="787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0000FF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e</a:t>
              </a:r>
              <a:r>
                <a:rPr lang="en-US" altLang="ja-JP" b="1" baseline="30000">
                  <a:solidFill>
                    <a:srgbClr val="0000FF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-</a:t>
              </a:r>
              <a:endParaRPr lang="en-US" altLang="ja-JP" b="1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87" name="テキスト ボックス 143"/>
            <p:cNvSpPr txBox="1">
              <a:spLocks noChangeArrowheads="1"/>
            </p:cNvSpPr>
            <p:nvPr/>
          </p:nvSpPr>
          <p:spPr bwMode="auto">
            <a:xfrm>
              <a:off x="4359275" y="863600"/>
              <a:ext cx="7889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0000FF"/>
                  </a:solidFill>
                  <a:latin typeface="Symbol" panose="05050102010706020507" pitchFamily="18" charset="2"/>
                  <a:ea typeface="HGPｺﾞｼｯｸM" panose="020B0600000000000000" pitchFamily="50" charset="-128"/>
                </a:rPr>
                <a:t>g</a:t>
              </a:r>
              <a:endParaRPr lang="en-US" altLang="ja-JP" b="1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88" name="Text Box 48"/>
            <p:cNvSpPr txBox="1">
              <a:spLocks noChangeArrowheads="1"/>
            </p:cNvSpPr>
            <p:nvPr/>
          </p:nvSpPr>
          <p:spPr bwMode="auto">
            <a:xfrm>
              <a:off x="1665771" y="2527300"/>
              <a:ext cx="1323492" cy="3576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38100" dir="2700000" algn="br" rotWithShape="0">
                <a:srgbClr val="808080">
                  <a:alpha val="42999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ja-JP" sz="1200" dirty="0" smtClean="0">
                  <a:solidFill>
                    <a:srgbClr val="FF0000"/>
                  </a:solidFill>
                  <a:latin typeface="+mn-lt"/>
                  <a:ea typeface="HGPｺﾞｼｯｸM" panose="020B0600000000000000" pitchFamily="50" charset="-128"/>
                </a:rPr>
                <a:t>Calorimeter</a:t>
              </a:r>
              <a:endParaRPr lang="en-US" altLang="ja-JP" sz="1200" dirty="0">
                <a:solidFill>
                  <a:srgbClr val="FF0000"/>
                </a:solidFill>
                <a:latin typeface="+mn-lt"/>
                <a:ea typeface="HGPｺﾞｼｯｸM" panose="020B0600000000000000" pitchFamily="50" charset="-128"/>
              </a:endParaRPr>
            </a:p>
          </p:txBody>
        </p:sp>
        <p:sp>
          <p:nvSpPr>
            <p:cNvPr id="89" name="Text Box 47"/>
            <p:cNvSpPr txBox="1">
              <a:spLocks noChangeArrowheads="1"/>
            </p:cNvSpPr>
            <p:nvPr/>
          </p:nvSpPr>
          <p:spPr bwMode="auto">
            <a:xfrm>
              <a:off x="1665771" y="1382713"/>
              <a:ext cx="1323492" cy="3576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Aft>
                  <a:spcPct val="20000"/>
                </a:spcAft>
              </a:pPr>
              <a:r>
                <a:rPr lang="en-US" altLang="ja-JP" sz="1200" dirty="0" smtClean="0">
                  <a:solidFill>
                    <a:srgbClr val="FF0000"/>
                  </a:solidFill>
                  <a:latin typeface="+mn-lt"/>
                  <a:ea typeface="HGPｺﾞｼｯｸM" panose="020B0600000000000000" pitchFamily="50" charset="-128"/>
                </a:rPr>
                <a:t>Converter</a:t>
              </a:r>
              <a:endParaRPr lang="en-US" altLang="ja-JP" sz="1200" dirty="0">
                <a:solidFill>
                  <a:srgbClr val="FF0000"/>
                </a:solidFill>
                <a:latin typeface="+mn-lt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2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Applications of Nuclear Emulsion</a:t>
            </a:r>
            <a:br>
              <a:rPr lang="en-US" altLang="ja-JP" dirty="0"/>
            </a:br>
            <a:r>
              <a:rPr lang="en-US" altLang="ja-JP" dirty="0"/>
              <a:t>			</a:t>
            </a:r>
            <a:r>
              <a:rPr lang="ja-JP" altLang="en-US" dirty="0"/>
              <a:t>・・・・・　</a:t>
            </a:r>
            <a:r>
              <a:rPr lang="en-US" altLang="ja-JP" dirty="0"/>
              <a:t>need much more speed !</a:t>
            </a:r>
            <a:endParaRPr lang="ja-JP" altLang="en-US" dirty="0" smtClean="0"/>
          </a:p>
        </p:txBody>
      </p:sp>
      <p:sp>
        <p:nvSpPr>
          <p:cNvPr id="17412" name="テキスト ボックス 47"/>
          <p:cNvSpPr txBox="1">
            <a:spLocks noChangeArrowheads="1"/>
          </p:cNvSpPr>
          <p:nvPr/>
        </p:nvSpPr>
        <p:spPr bwMode="auto">
          <a:xfrm>
            <a:off x="4826200" y="1388694"/>
            <a:ext cx="4477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Dark Matter Search</a:t>
            </a:r>
            <a:endParaRPr lang="ja-JP" altLang="en-U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28379" y="1858690"/>
            <a:ext cx="7616380" cy="4270305"/>
            <a:chOff x="-26988" y="1657350"/>
            <a:chExt cx="9249749" cy="4928528"/>
          </a:xfrm>
        </p:grpSpPr>
        <p:sp>
          <p:nvSpPr>
            <p:cNvPr id="75" name="Oval 2"/>
            <p:cNvSpPr>
              <a:spLocks noChangeArrowheads="1"/>
            </p:cNvSpPr>
            <p:nvPr/>
          </p:nvSpPr>
          <p:spPr bwMode="auto">
            <a:xfrm rot="1519089">
              <a:off x="1555750" y="1657350"/>
              <a:ext cx="1150938" cy="4440238"/>
            </a:xfrm>
            <a:prstGeom prst="ellips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99FF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800">
                <a:latin typeface="+mn-lt"/>
              </a:endParaRP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-26988" y="2065623"/>
              <a:ext cx="9249749" cy="4520255"/>
              <a:chOff x="-26988" y="2065623"/>
              <a:chExt cx="9249749" cy="4520255"/>
            </a:xfrm>
          </p:grpSpPr>
          <p:sp>
            <p:nvSpPr>
              <p:cNvPr id="77" name="Line 5"/>
              <p:cNvSpPr>
                <a:spLocks noChangeShapeType="1"/>
              </p:cNvSpPr>
              <p:nvPr/>
            </p:nvSpPr>
            <p:spPr bwMode="auto">
              <a:xfrm>
                <a:off x="2474913" y="2309813"/>
                <a:ext cx="1881187" cy="241458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78" name="Text Box 6"/>
              <p:cNvSpPr txBox="1">
                <a:spLocks noChangeArrowheads="1"/>
              </p:cNvSpPr>
              <p:nvPr/>
            </p:nvSpPr>
            <p:spPr bwMode="auto">
              <a:xfrm>
                <a:off x="-26988" y="2670175"/>
                <a:ext cx="2286001" cy="46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dirty="0" smtClean="0">
                    <a:latin typeface="+mn-lt"/>
                  </a:rPr>
                  <a:t>Dark Matter</a:t>
                </a:r>
                <a:endParaRPr lang="ja-JP" altLang="en-US" sz="2000" dirty="0">
                  <a:latin typeface="+mn-lt"/>
                </a:endParaRPr>
              </a:p>
            </p:txBody>
          </p:sp>
          <p:sp>
            <p:nvSpPr>
              <p:cNvPr id="80" name="Oval 7"/>
              <p:cNvSpPr>
                <a:spLocks noChangeArrowheads="1"/>
              </p:cNvSpPr>
              <p:nvPr/>
            </p:nvSpPr>
            <p:spPr bwMode="auto">
              <a:xfrm>
                <a:off x="1624013" y="3487738"/>
                <a:ext cx="850900" cy="838200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1" name="AutoShape 8"/>
              <p:cNvSpPr>
                <a:spLocks noChangeArrowheads="1"/>
              </p:cNvSpPr>
              <p:nvPr/>
            </p:nvSpPr>
            <p:spPr bwMode="auto">
              <a:xfrm>
                <a:off x="98425" y="3101975"/>
                <a:ext cx="1295400" cy="381000"/>
              </a:xfrm>
              <a:prstGeom prst="rightArrow">
                <a:avLst>
                  <a:gd name="adj1" fmla="val 50000"/>
                  <a:gd name="adj2" fmla="val 8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2" name="Text Box 9"/>
              <p:cNvSpPr txBox="1">
                <a:spLocks noChangeArrowheads="1"/>
              </p:cNvSpPr>
              <p:nvPr/>
            </p:nvSpPr>
            <p:spPr bwMode="auto">
              <a:xfrm>
                <a:off x="1709408" y="3727450"/>
                <a:ext cx="776617" cy="46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>
                    <a:latin typeface="+mn-lt"/>
                  </a:rPr>
                  <a:t>Sun</a:t>
                </a:r>
              </a:p>
            </p:txBody>
          </p:sp>
          <p:sp>
            <p:nvSpPr>
              <p:cNvPr id="83" name="Oval 10"/>
              <p:cNvSpPr>
                <a:spLocks noChangeArrowheads="1"/>
              </p:cNvSpPr>
              <p:nvPr/>
            </p:nvSpPr>
            <p:spPr bwMode="auto">
              <a:xfrm>
                <a:off x="1987550" y="2238375"/>
                <a:ext cx="633413" cy="642938"/>
              </a:xfrm>
              <a:prstGeom prst="ellipse">
                <a:avLst/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4" name="Rectangle 11"/>
              <p:cNvSpPr>
                <a:spLocks noChangeArrowheads="1"/>
              </p:cNvSpPr>
              <p:nvPr/>
            </p:nvSpPr>
            <p:spPr bwMode="auto">
              <a:xfrm rot="16183526">
                <a:off x="2575719" y="2428081"/>
                <a:ext cx="161925" cy="214313"/>
              </a:xfrm>
              <a:prstGeom prst="rect">
                <a:avLst/>
              </a:prstGeom>
              <a:solidFill>
                <a:srgbClr val="00FFFF">
                  <a:alpha val="50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FFFF"/>
                </a:extrusionClr>
                <a:contourClr>
                  <a:srgbClr val="00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5" name="Text Box 12"/>
              <p:cNvSpPr txBox="1">
                <a:spLocks noChangeArrowheads="1"/>
              </p:cNvSpPr>
              <p:nvPr/>
            </p:nvSpPr>
            <p:spPr bwMode="auto">
              <a:xfrm>
                <a:off x="135380" y="4055937"/>
                <a:ext cx="1812105" cy="46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2000" dirty="0">
                    <a:latin typeface="+mn-lt"/>
                  </a:rPr>
                  <a:t>230</a:t>
                </a:r>
                <a:r>
                  <a:rPr lang="en-US" altLang="ja-JP" sz="2000" dirty="0">
                    <a:latin typeface="+mn-lt"/>
                  </a:rPr>
                  <a:t>km/sec</a:t>
                </a:r>
              </a:p>
            </p:txBody>
          </p:sp>
          <p:sp>
            <p:nvSpPr>
              <p:cNvPr id="86" name="Rectangle 13"/>
              <p:cNvSpPr>
                <a:spLocks noChangeArrowheads="1"/>
              </p:cNvSpPr>
              <p:nvPr/>
            </p:nvSpPr>
            <p:spPr bwMode="auto">
              <a:xfrm>
                <a:off x="4364038" y="3313113"/>
                <a:ext cx="2895600" cy="1447800"/>
              </a:xfrm>
              <a:prstGeom prst="rect">
                <a:avLst/>
              </a:prstGeom>
              <a:solidFill>
                <a:srgbClr val="66FFFF">
                  <a:alpha val="50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66FFFF"/>
                </a:extrusionClr>
                <a:contourClr>
                  <a:srgbClr val="66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7" name="Oval 14"/>
              <p:cNvSpPr>
                <a:spLocks noChangeArrowheads="1"/>
              </p:cNvSpPr>
              <p:nvPr/>
            </p:nvSpPr>
            <p:spPr bwMode="auto">
              <a:xfrm>
                <a:off x="4613275" y="3373438"/>
                <a:ext cx="242888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8" name="Oval 15"/>
              <p:cNvSpPr>
                <a:spLocks noChangeArrowheads="1"/>
              </p:cNvSpPr>
              <p:nvPr/>
            </p:nvSpPr>
            <p:spPr bwMode="auto">
              <a:xfrm>
                <a:off x="4668838" y="39989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89" name="Oval 16"/>
              <p:cNvSpPr>
                <a:spLocks noChangeArrowheads="1"/>
              </p:cNvSpPr>
              <p:nvPr/>
            </p:nvSpPr>
            <p:spPr bwMode="auto">
              <a:xfrm>
                <a:off x="5583238" y="35417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0" name="Oval 17"/>
              <p:cNvSpPr>
                <a:spLocks noChangeArrowheads="1"/>
              </p:cNvSpPr>
              <p:nvPr/>
            </p:nvSpPr>
            <p:spPr bwMode="auto">
              <a:xfrm>
                <a:off x="6116638" y="3770313"/>
                <a:ext cx="242887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1" name="Oval 18"/>
              <p:cNvSpPr>
                <a:spLocks noChangeArrowheads="1"/>
              </p:cNvSpPr>
              <p:nvPr/>
            </p:nvSpPr>
            <p:spPr bwMode="auto">
              <a:xfrm>
                <a:off x="5659438" y="38465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2" name="Oval 19"/>
              <p:cNvSpPr>
                <a:spLocks noChangeArrowheads="1"/>
              </p:cNvSpPr>
              <p:nvPr/>
            </p:nvSpPr>
            <p:spPr bwMode="auto">
              <a:xfrm>
                <a:off x="5340350" y="3998913"/>
                <a:ext cx="242888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3" name="Oval 20"/>
              <p:cNvSpPr>
                <a:spLocks noChangeArrowheads="1"/>
              </p:cNvSpPr>
              <p:nvPr/>
            </p:nvSpPr>
            <p:spPr bwMode="auto">
              <a:xfrm>
                <a:off x="6026150" y="4151313"/>
                <a:ext cx="242888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4" name="Oval 21"/>
              <p:cNvSpPr>
                <a:spLocks noChangeArrowheads="1"/>
              </p:cNvSpPr>
              <p:nvPr/>
            </p:nvSpPr>
            <p:spPr bwMode="auto">
              <a:xfrm>
                <a:off x="4821238" y="4303713"/>
                <a:ext cx="242887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5" name="Oval 22"/>
              <p:cNvSpPr>
                <a:spLocks noChangeArrowheads="1"/>
              </p:cNvSpPr>
              <p:nvPr/>
            </p:nvSpPr>
            <p:spPr bwMode="auto">
              <a:xfrm>
                <a:off x="6497638" y="35417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6" name="Oval 23"/>
              <p:cNvSpPr>
                <a:spLocks noChangeArrowheads="1"/>
              </p:cNvSpPr>
              <p:nvPr/>
            </p:nvSpPr>
            <p:spPr bwMode="auto">
              <a:xfrm>
                <a:off x="5049838" y="36941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7" name="Oval 24"/>
              <p:cNvSpPr>
                <a:spLocks noChangeArrowheads="1"/>
              </p:cNvSpPr>
              <p:nvPr/>
            </p:nvSpPr>
            <p:spPr bwMode="auto">
              <a:xfrm>
                <a:off x="6405563" y="4379913"/>
                <a:ext cx="244475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8" name="Oval 25"/>
              <p:cNvSpPr>
                <a:spLocks noChangeArrowheads="1"/>
              </p:cNvSpPr>
              <p:nvPr/>
            </p:nvSpPr>
            <p:spPr bwMode="auto">
              <a:xfrm>
                <a:off x="6421438" y="3998913"/>
                <a:ext cx="242887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99" name="Text Box 26"/>
              <p:cNvSpPr txBox="1">
                <a:spLocks noChangeArrowheads="1"/>
              </p:cNvSpPr>
              <p:nvPr/>
            </p:nvSpPr>
            <p:spPr bwMode="auto">
              <a:xfrm>
                <a:off x="7215806" y="3682445"/>
                <a:ext cx="1981200" cy="46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dirty="0">
                    <a:latin typeface="+mn-lt"/>
                  </a:rPr>
                  <a:t>F.L.～ 200nm</a:t>
                </a:r>
              </a:p>
            </p:txBody>
          </p:sp>
          <p:sp>
            <p:nvSpPr>
              <p:cNvPr id="100" name="Line 27"/>
              <p:cNvSpPr>
                <a:spLocks noChangeShapeType="1"/>
              </p:cNvSpPr>
              <p:nvPr/>
            </p:nvSpPr>
            <p:spPr bwMode="auto">
              <a:xfrm>
                <a:off x="5202238" y="3846513"/>
                <a:ext cx="1676400" cy="38100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1" name="Text Box 28"/>
              <p:cNvSpPr txBox="1">
                <a:spLocks noChangeArrowheads="1"/>
              </p:cNvSpPr>
              <p:nvPr/>
            </p:nvSpPr>
            <p:spPr bwMode="auto">
              <a:xfrm>
                <a:off x="5747544" y="2065623"/>
                <a:ext cx="1541461" cy="532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400" b="1" dirty="0">
                    <a:solidFill>
                      <a:schemeClr val="accent1"/>
                    </a:solidFill>
                    <a:latin typeface="+mn-lt"/>
                  </a:rPr>
                  <a:t>NIT</a:t>
                </a:r>
              </a:p>
            </p:txBody>
          </p:sp>
          <p:sp>
            <p:nvSpPr>
              <p:cNvPr id="102" name="Line 29"/>
              <p:cNvSpPr>
                <a:spLocks noChangeShapeType="1"/>
              </p:cNvSpPr>
              <p:nvPr/>
            </p:nvSpPr>
            <p:spPr bwMode="auto">
              <a:xfrm flipH="1">
                <a:off x="1971675" y="2727325"/>
                <a:ext cx="144463" cy="2317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3" name="Oval 30"/>
              <p:cNvSpPr>
                <a:spLocks noChangeArrowheads="1"/>
              </p:cNvSpPr>
              <p:nvPr/>
            </p:nvSpPr>
            <p:spPr bwMode="auto">
              <a:xfrm>
                <a:off x="6802438" y="33131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4" name="Oval 31"/>
              <p:cNvSpPr>
                <a:spLocks noChangeArrowheads="1"/>
              </p:cNvSpPr>
              <p:nvPr/>
            </p:nvSpPr>
            <p:spPr bwMode="auto">
              <a:xfrm>
                <a:off x="5126038" y="3389313"/>
                <a:ext cx="242887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5" name="Oval 32"/>
              <p:cNvSpPr>
                <a:spLocks noChangeArrowheads="1"/>
              </p:cNvSpPr>
              <p:nvPr/>
            </p:nvSpPr>
            <p:spPr bwMode="auto">
              <a:xfrm>
                <a:off x="5583238" y="42275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6" name="Oval 33"/>
              <p:cNvSpPr>
                <a:spLocks noChangeArrowheads="1"/>
              </p:cNvSpPr>
              <p:nvPr/>
            </p:nvSpPr>
            <p:spPr bwMode="auto">
              <a:xfrm>
                <a:off x="6040438" y="3389313"/>
                <a:ext cx="242887" cy="246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7" name="Oval 34"/>
              <p:cNvSpPr>
                <a:spLocks noChangeArrowheads="1"/>
              </p:cNvSpPr>
              <p:nvPr/>
            </p:nvSpPr>
            <p:spPr bwMode="auto">
              <a:xfrm>
                <a:off x="6878638" y="367506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8" name="Oval 35"/>
              <p:cNvSpPr>
                <a:spLocks noChangeArrowheads="1"/>
              </p:cNvSpPr>
              <p:nvPr/>
            </p:nvSpPr>
            <p:spPr bwMode="auto">
              <a:xfrm>
                <a:off x="5278438" y="4456113"/>
                <a:ext cx="242887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09" name="Oval 36"/>
              <p:cNvSpPr>
                <a:spLocks noChangeArrowheads="1"/>
              </p:cNvSpPr>
              <p:nvPr/>
            </p:nvSpPr>
            <p:spPr bwMode="auto">
              <a:xfrm>
                <a:off x="5873750" y="4437063"/>
                <a:ext cx="242888" cy="24765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10" name="Text Box 40"/>
              <p:cNvSpPr txBox="1">
                <a:spLocks noChangeArrowheads="1"/>
              </p:cNvSpPr>
              <p:nvPr/>
            </p:nvSpPr>
            <p:spPr bwMode="auto">
              <a:xfrm>
                <a:off x="3525838" y="3922713"/>
                <a:ext cx="133350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>
                    <a:latin typeface="+mn-lt"/>
                  </a:rPr>
                  <a:t>WIMP</a:t>
                </a:r>
              </a:p>
            </p:txBody>
          </p:sp>
          <p:sp>
            <p:nvSpPr>
              <p:cNvPr id="111" name="Line 41"/>
              <p:cNvSpPr>
                <a:spLocks noChangeShapeType="1"/>
              </p:cNvSpPr>
              <p:nvPr/>
            </p:nvSpPr>
            <p:spPr bwMode="auto">
              <a:xfrm>
                <a:off x="3678238" y="3846513"/>
                <a:ext cx="152400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12" name="Text Box 42"/>
              <p:cNvSpPr txBox="1">
                <a:spLocks noChangeArrowheads="1"/>
              </p:cNvSpPr>
              <p:nvPr/>
            </p:nvSpPr>
            <p:spPr bwMode="auto">
              <a:xfrm>
                <a:off x="6650038" y="4227512"/>
                <a:ext cx="2572723" cy="603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800" dirty="0">
                    <a:solidFill>
                      <a:srgbClr val="FF3300"/>
                    </a:solidFill>
                    <a:latin typeface="Times New Roman" panose="02020603050405020304" pitchFamily="18" charset="0"/>
                    <a:ea typeface="HGP明朝B" panose="02020800000000000000" pitchFamily="18" charset="-128"/>
                  </a:rPr>
                  <a:t>Recoil atoms</a:t>
                </a:r>
                <a:endParaRPr lang="ja-JP" altLang="en-US" sz="2800" dirty="0">
                  <a:solidFill>
                    <a:srgbClr val="FF3300"/>
                  </a:solidFill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13" name="Text Box 43"/>
              <p:cNvSpPr txBox="1">
                <a:spLocks noChangeArrowheads="1"/>
              </p:cNvSpPr>
              <p:nvPr/>
            </p:nvSpPr>
            <p:spPr bwMode="auto">
              <a:xfrm>
                <a:off x="4354170" y="5322097"/>
                <a:ext cx="302895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dirty="0">
                    <a:latin typeface="+mn-lt"/>
                  </a:rPr>
                  <a:t>gelatin  H,C,N,O,S</a:t>
                </a:r>
              </a:p>
            </p:txBody>
          </p:sp>
          <p:sp>
            <p:nvSpPr>
              <p:cNvPr id="114" name="Line 44"/>
              <p:cNvSpPr>
                <a:spLocks noChangeShapeType="1"/>
              </p:cNvSpPr>
              <p:nvPr/>
            </p:nvSpPr>
            <p:spPr bwMode="auto">
              <a:xfrm flipH="1" flipV="1">
                <a:off x="963613" y="3894138"/>
                <a:ext cx="7620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15" name="Text Box 45"/>
              <p:cNvSpPr txBox="1">
                <a:spLocks noChangeArrowheads="1"/>
              </p:cNvSpPr>
              <p:nvPr/>
            </p:nvSpPr>
            <p:spPr bwMode="auto">
              <a:xfrm>
                <a:off x="1943887" y="2438400"/>
                <a:ext cx="848526" cy="390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600">
                    <a:latin typeface="+mn-lt"/>
                  </a:rPr>
                  <a:t>Earth</a:t>
                </a:r>
              </a:p>
            </p:txBody>
          </p:sp>
          <p:sp>
            <p:nvSpPr>
              <p:cNvPr id="116" name="Line 64"/>
              <p:cNvSpPr>
                <a:spLocks noChangeShapeType="1"/>
              </p:cNvSpPr>
              <p:nvPr/>
            </p:nvSpPr>
            <p:spPr bwMode="auto">
              <a:xfrm>
                <a:off x="2771775" y="2349500"/>
                <a:ext cx="5097463" cy="35877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17" name="Text Box 65"/>
              <p:cNvSpPr txBox="1">
                <a:spLocks noChangeArrowheads="1"/>
              </p:cNvSpPr>
              <p:nvPr/>
            </p:nvSpPr>
            <p:spPr bwMode="auto">
              <a:xfrm>
                <a:off x="242888" y="5680075"/>
                <a:ext cx="3742182" cy="905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800" dirty="0" err="1">
                    <a:latin typeface="+mn-lt"/>
                  </a:rPr>
                  <a:t>V</a:t>
                </a:r>
                <a:r>
                  <a:rPr lang="en-US" altLang="ja-JP" sz="1800" baseline="-25000" dirty="0" err="1">
                    <a:latin typeface="+mn-lt"/>
                  </a:rPr>
                  <a:t>recoil</a:t>
                </a:r>
                <a:r>
                  <a:rPr lang="en-US" altLang="ja-JP" sz="1800" dirty="0">
                    <a:latin typeface="+mn-lt"/>
                  </a:rPr>
                  <a:t> = 2 ( </a:t>
                </a:r>
                <a:r>
                  <a:rPr lang="en-US" altLang="ja-JP" sz="1800" dirty="0" err="1">
                    <a:latin typeface="+mn-lt"/>
                  </a:rPr>
                  <a:t>V</a:t>
                </a:r>
                <a:r>
                  <a:rPr lang="en-US" altLang="ja-JP" sz="1800" baseline="-25000" dirty="0" err="1">
                    <a:latin typeface="+mn-lt"/>
                  </a:rPr>
                  <a:t>sun</a:t>
                </a:r>
                <a:r>
                  <a:rPr lang="en-US" altLang="ja-JP" sz="1800" dirty="0">
                    <a:latin typeface="+mn-lt"/>
                  </a:rPr>
                  <a:t> + V</a:t>
                </a:r>
                <a:r>
                  <a:rPr lang="en-US" altLang="ja-JP" sz="1800" baseline="-25000" dirty="0">
                    <a:latin typeface="+mn-lt"/>
                  </a:rPr>
                  <a:t>WIMP</a:t>
                </a:r>
                <a:r>
                  <a:rPr lang="en-US" altLang="ja-JP" sz="1800" dirty="0">
                    <a:latin typeface="+mn-lt"/>
                  </a:rPr>
                  <a:t> 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ja-JP" sz="1800" dirty="0">
                    <a:latin typeface="+mn-lt"/>
                  </a:rPr>
                  <a:t>         = 100～1000km/sec</a:t>
                </a:r>
                <a:endParaRPr lang="en-US" altLang="ja-JP" sz="1800" baseline="-25000" dirty="0">
                  <a:latin typeface="+mn-lt"/>
                </a:endParaRPr>
              </a:p>
            </p:txBody>
          </p:sp>
          <p:sp>
            <p:nvSpPr>
              <p:cNvPr id="118" name="Line 66"/>
              <p:cNvSpPr>
                <a:spLocks noChangeShapeType="1"/>
              </p:cNvSpPr>
              <p:nvPr/>
            </p:nvSpPr>
            <p:spPr bwMode="auto">
              <a:xfrm flipV="1">
                <a:off x="5219700" y="3500438"/>
                <a:ext cx="504825" cy="288925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lt"/>
                </a:endParaRPr>
              </a:p>
            </p:txBody>
          </p:sp>
          <p:sp>
            <p:nvSpPr>
              <p:cNvPr id="119" name="Text Box 60"/>
              <p:cNvSpPr txBox="1">
                <a:spLocks noChangeArrowheads="1"/>
              </p:cNvSpPr>
              <p:nvPr/>
            </p:nvSpPr>
            <p:spPr bwMode="auto">
              <a:xfrm>
                <a:off x="4448767" y="4948238"/>
                <a:ext cx="2383834" cy="461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dirty="0" smtClean="0">
                    <a:latin typeface="+mn-lt"/>
                  </a:rPr>
                  <a:t>crystal </a:t>
                </a:r>
                <a:r>
                  <a:rPr lang="en-US" altLang="ja-JP" sz="2000" dirty="0" err="1" smtClean="0">
                    <a:latin typeface="+mn-lt"/>
                  </a:rPr>
                  <a:t>Ag,Br,I</a:t>
                </a:r>
                <a:endParaRPr lang="en-US" altLang="ja-JP" sz="2000" dirty="0">
                  <a:latin typeface="+mn-lt"/>
                </a:endParaRPr>
              </a:p>
            </p:txBody>
          </p:sp>
        </p:grpSp>
      </p:grpSp>
      <p:sp>
        <p:nvSpPr>
          <p:cNvPr id="121" name="テキスト ボックス 88"/>
          <p:cNvSpPr txBox="1">
            <a:spLocks noChangeArrowheads="1"/>
          </p:cNvSpPr>
          <p:nvPr/>
        </p:nvSpPr>
        <p:spPr bwMode="auto">
          <a:xfrm>
            <a:off x="3975100" y="5756417"/>
            <a:ext cx="49021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We need </a:t>
            </a:r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to readout 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the target </a:t>
            </a:r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mass of 1 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ton (about 4000m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).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944511" y="6332587"/>
            <a:ext cx="253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+mn-lt"/>
              </a:rPr>
              <a:t>→</a:t>
            </a:r>
            <a:r>
              <a:rPr lang="en-US" altLang="ja-JP" sz="2400" dirty="0" smtClean="0">
                <a:latin typeface="+mn-lt"/>
              </a:rPr>
              <a:t>Asada’s talk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40807" y="6336226"/>
            <a:ext cx="1296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~3g / film</a:t>
            </a:r>
          </a:p>
          <a:p>
            <a:r>
              <a:rPr lang="en-US" altLang="ja-JP" sz="1400" dirty="0" smtClean="0"/>
              <a:t>0.0125m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/film</a:t>
            </a:r>
            <a:endParaRPr kumimoji="1"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0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Evolution of the </a:t>
            </a:r>
            <a:r>
              <a:rPr lang="en-US" altLang="ja-JP" dirty="0" smtClean="0"/>
              <a:t>Scanning </a:t>
            </a:r>
            <a:r>
              <a:rPr lang="en-US" altLang="ja-JP" dirty="0"/>
              <a:t>Speed</a:t>
            </a:r>
            <a:endParaRPr lang="ja-JP" altLang="en-US" dirty="0" smtClean="0"/>
          </a:p>
        </p:txBody>
      </p:sp>
      <p:sp>
        <p:nvSpPr>
          <p:cNvPr id="27654" name="テキスト ボックス 12"/>
          <p:cNvSpPr txBox="1">
            <a:spLocks noChangeArrowheads="1"/>
          </p:cNvSpPr>
          <p:nvPr/>
        </p:nvSpPr>
        <p:spPr bwMode="auto">
          <a:xfrm>
            <a:off x="7086600" y="366606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400" dirty="0">
                <a:latin typeface="Times New Roman" panose="02020603050405020304" pitchFamily="18" charset="0"/>
                <a:ea typeface="HGP明朝B" panose="02020800000000000000" pitchFamily="18" charset="-128"/>
              </a:rPr>
              <a:t>※</a:t>
            </a:r>
            <a:r>
              <a:rPr lang="en-US" altLang="ja-JP" sz="1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1 Area of each layer</a:t>
            </a:r>
            <a:endParaRPr lang="en-US" altLang="ja-JP" sz="1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pPr eaLnBrk="1" hangingPunct="1"/>
            <a:r>
              <a:rPr lang="en-US" altLang="ja-JP" sz="1400" dirty="0">
                <a:latin typeface="Times New Roman" panose="02020603050405020304" pitchFamily="18" charset="0"/>
                <a:ea typeface="HGP明朝B" panose="02020800000000000000" pitchFamily="18" charset="-128"/>
              </a:rPr>
              <a:t>※</a:t>
            </a:r>
            <a:r>
              <a:rPr lang="en-US" altLang="ja-JP" sz="1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ja-JP" altLang="en-US" sz="1400" dirty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1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Area of the films</a:t>
            </a:r>
            <a:endParaRPr lang="ja-JP" altLang="en-US" sz="1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27655" name="グループ化 39"/>
          <p:cNvGrpSpPr>
            <a:grpSpLocks/>
          </p:cNvGrpSpPr>
          <p:nvPr/>
        </p:nvGrpSpPr>
        <p:grpSpPr bwMode="auto">
          <a:xfrm>
            <a:off x="331788" y="1176338"/>
            <a:ext cx="7689850" cy="5462616"/>
            <a:chOff x="331353" y="1176306"/>
            <a:chExt cx="7689675" cy="5463298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890243" y="1714535"/>
              <a:ext cx="6130785" cy="3448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grpSp>
          <p:nvGrpSpPr>
            <p:cNvPr id="27657" name="グループ化 10"/>
            <p:cNvGrpSpPr>
              <a:grpSpLocks/>
            </p:cNvGrpSpPr>
            <p:nvPr/>
          </p:nvGrpSpPr>
          <p:grpSpPr bwMode="auto">
            <a:xfrm>
              <a:off x="1620228" y="1714699"/>
              <a:ext cx="6400800" cy="3676650"/>
              <a:chOff x="1620228" y="1714699"/>
              <a:chExt cx="6400800" cy="3676650"/>
            </a:xfrm>
          </p:grpSpPr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620374" y="5163015"/>
                <a:ext cx="6400654" cy="227041"/>
              </a:xfrm>
              <a:custGeom>
                <a:avLst/>
                <a:gdLst>
                  <a:gd name="T0" fmla="*/ 0 w 4217"/>
                  <a:gd name="T1" fmla="*/ 227012 h 147"/>
                  <a:gd name="T2" fmla="*/ 270178 w 4217"/>
                  <a:gd name="T3" fmla="*/ 0 h 147"/>
                  <a:gd name="T4" fmla="*/ 6400800 w 4217"/>
                  <a:gd name="T5" fmla="*/ 0 h 147"/>
                  <a:gd name="T6" fmla="*/ 6132138 w 4217"/>
                  <a:gd name="T7" fmla="*/ 227012 h 147"/>
                  <a:gd name="T8" fmla="*/ 0 w 4217"/>
                  <a:gd name="T9" fmla="*/ 22701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0" y="147"/>
                    </a:moveTo>
                    <a:lnTo>
                      <a:pt x="178" y="0"/>
                    </a:lnTo>
                    <a:lnTo>
                      <a:pt x="4217" y="0"/>
                    </a:lnTo>
                    <a:lnTo>
                      <a:pt x="4040" y="147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1620374" y="1714535"/>
                <a:ext cx="269869" cy="3675521"/>
              </a:xfrm>
              <a:custGeom>
                <a:avLst/>
                <a:gdLst>
                  <a:gd name="T0" fmla="*/ 0 w 178"/>
                  <a:gd name="T1" fmla="*/ 3675062 h 2383"/>
                  <a:gd name="T2" fmla="*/ 0 w 178"/>
                  <a:gd name="T3" fmla="*/ 225161 h 2383"/>
                  <a:gd name="T4" fmla="*/ 269875 w 178"/>
                  <a:gd name="T5" fmla="*/ 0 h 2383"/>
                  <a:gd name="T6" fmla="*/ 269875 w 178"/>
                  <a:gd name="T7" fmla="*/ 3448359 h 2383"/>
                  <a:gd name="T8" fmla="*/ 0 w 178"/>
                  <a:gd name="T9" fmla="*/ 3675062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+mn-ea"/>
                </a:endParaRPr>
              </a:p>
            </p:txBody>
          </p:sp>
          <p:sp>
            <p:nvSpPr>
              <p:cNvPr id="27704" name="Freeform 10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05" name="Freeform 11"/>
              <p:cNvSpPr>
                <a:spLocks/>
              </p:cNvSpPr>
              <p:nvPr/>
            </p:nvSpPr>
            <p:spPr bwMode="auto">
              <a:xfrm>
                <a:off x="1620228" y="46801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06" name="Freeform 12"/>
              <p:cNvSpPr>
                <a:spLocks/>
              </p:cNvSpPr>
              <p:nvPr/>
            </p:nvSpPr>
            <p:spPr bwMode="auto">
              <a:xfrm>
                <a:off x="1620228" y="4164211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07" name="Freeform 13"/>
              <p:cNvSpPr>
                <a:spLocks/>
              </p:cNvSpPr>
              <p:nvPr/>
            </p:nvSpPr>
            <p:spPr bwMode="auto">
              <a:xfrm>
                <a:off x="1620228" y="3681611"/>
                <a:ext cx="6400800" cy="223838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08" name="Freeform 14"/>
              <p:cNvSpPr>
                <a:spLocks/>
              </p:cNvSpPr>
              <p:nvPr/>
            </p:nvSpPr>
            <p:spPr bwMode="auto">
              <a:xfrm>
                <a:off x="1620228" y="3195836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09" name="Freeform 15"/>
              <p:cNvSpPr>
                <a:spLocks/>
              </p:cNvSpPr>
              <p:nvPr/>
            </p:nvSpPr>
            <p:spPr bwMode="auto">
              <a:xfrm>
                <a:off x="1620228" y="2713236"/>
                <a:ext cx="6400800" cy="225425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0" name="Freeform 16"/>
              <p:cNvSpPr>
                <a:spLocks/>
              </p:cNvSpPr>
              <p:nvPr/>
            </p:nvSpPr>
            <p:spPr bwMode="auto">
              <a:xfrm>
                <a:off x="1620228" y="22290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1" name="Freeform 17"/>
              <p:cNvSpPr>
                <a:spLocks/>
              </p:cNvSpPr>
              <p:nvPr/>
            </p:nvSpPr>
            <p:spPr bwMode="auto">
              <a:xfrm>
                <a:off x="1620228" y="1714699"/>
                <a:ext cx="6400800" cy="223837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2" name="Freeform 18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2147483646 w 4217"/>
                  <a:gd name="T1" fmla="*/ 0 h 147"/>
                  <a:gd name="T2" fmla="*/ 2147483646 w 4217"/>
                  <a:gd name="T3" fmla="*/ 350574477 h 147"/>
                  <a:gd name="T4" fmla="*/ 0 w 4217"/>
                  <a:gd name="T5" fmla="*/ 350574477 h 147"/>
                  <a:gd name="T6" fmla="*/ 410091378 w 4217"/>
                  <a:gd name="T7" fmla="*/ 0 h 147"/>
                  <a:gd name="T8" fmla="*/ 2147483646 w 421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4217" y="0"/>
                    </a:moveTo>
                    <a:lnTo>
                      <a:pt x="4040" y="147"/>
                    </a:lnTo>
                    <a:lnTo>
                      <a:pt x="0" y="147"/>
                    </a:lnTo>
                    <a:lnTo>
                      <a:pt x="178" y="0"/>
                    </a:lnTo>
                    <a:lnTo>
                      <a:pt x="4217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3" name="Freeform 19"/>
              <p:cNvSpPr>
                <a:spLocks/>
              </p:cNvSpPr>
              <p:nvPr/>
            </p:nvSpPr>
            <p:spPr bwMode="auto">
              <a:xfrm>
                <a:off x="1620228" y="1714699"/>
                <a:ext cx="269875" cy="3675062"/>
              </a:xfrm>
              <a:custGeom>
                <a:avLst/>
                <a:gdLst>
                  <a:gd name="T0" fmla="*/ 0 w 178"/>
                  <a:gd name="T1" fmla="*/ 2147483646 h 2383"/>
                  <a:gd name="T2" fmla="*/ 0 w 178"/>
                  <a:gd name="T3" fmla="*/ 347243238 h 2383"/>
                  <a:gd name="T4" fmla="*/ 409171436 w 178"/>
                  <a:gd name="T5" fmla="*/ 0 h 2383"/>
                  <a:gd name="T6" fmla="*/ 409171436 w 178"/>
                  <a:gd name="T7" fmla="*/ 2147483646 h 2383"/>
                  <a:gd name="T8" fmla="*/ 0 w 178"/>
                  <a:gd name="T9" fmla="*/ 2147483646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noFill/>
              <a:ln w="31750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4" name="Rectangle 20"/>
              <p:cNvSpPr>
                <a:spLocks noChangeArrowheads="1"/>
              </p:cNvSpPr>
              <p:nvPr/>
            </p:nvSpPr>
            <p:spPr bwMode="auto">
              <a:xfrm>
                <a:off x="1890103" y="1714699"/>
                <a:ext cx="6130925" cy="3448050"/>
              </a:xfrm>
              <a:prstGeom prst="rect">
                <a:avLst/>
              </a:prstGeom>
              <a:noFill/>
              <a:ln w="317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7715" name="Line 41"/>
              <p:cNvSpPr>
                <a:spLocks noChangeShapeType="1"/>
              </p:cNvSpPr>
              <p:nvPr/>
            </p:nvSpPr>
            <p:spPr bwMode="auto">
              <a:xfrm flipV="1">
                <a:off x="1620228" y="1938536"/>
                <a:ext cx="1587" cy="3451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6" name="Line 42"/>
              <p:cNvSpPr>
                <a:spLocks noChangeShapeType="1"/>
              </p:cNvSpPr>
              <p:nvPr/>
            </p:nvSpPr>
            <p:spPr bwMode="auto">
              <a:xfrm flipH="1">
                <a:off x="1620228" y="53897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7" name="Line 43"/>
              <p:cNvSpPr>
                <a:spLocks noChangeShapeType="1"/>
              </p:cNvSpPr>
              <p:nvPr/>
            </p:nvSpPr>
            <p:spPr bwMode="auto">
              <a:xfrm flipH="1">
                <a:off x="1620228" y="48738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8" name="Line 44"/>
              <p:cNvSpPr>
                <a:spLocks noChangeShapeType="1"/>
              </p:cNvSpPr>
              <p:nvPr/>
            </p:nvSpPr>
            <p:spPr bwMode="auto">
              <a:xfrm flipH="1">
                <a:off x="1620228" y="4391224"/>
                <a:ext cx="904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19" name="Line 45"/>
              <p:cNvSpPr>
                <a:spLocks noChangeShapeType="1"/>
              </p:cNvSpPr>
              <p:nvPr/>
            </p:nvSpPr>
            <p:spPr bwMode="auto">
              <a:xfrm flipH="1">
                <a:off x="1620228" y="39054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0" name="Line 46"/>
              <p:cNvSpPr>
                <a:spLocks noChangeShapeType="1"/>
              </p:cNvSpPr>
              <p:nvPr/>
            </p:nvSpPr>
            <p:spPr bwMode="auto">
              <a:xfrm flipH="1">
                <a:off x="1620228" y="34228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1" name="Line 47"/>
              <p:cNvSpPr>
                <a:spLocks noChangeShapeType="1"/>
              </p:cNvSpPr>
              <p:nvPr/>
            </p:nvSpPr>
            <p:spPr bwMode="auto">
              <a:xfrm flipH="1">
                <a:off x="1620228" y="29386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2" name="Line 48"/>
              <p:cNvSpPr>
                <a:spLocks noChangeShapeType="1"/>
              </p:cNvSpPr>
              <p:nvPr/>
            </p:nvSpPr>
            <p:spPr bwMode="auto">
              <a:xfrm flipH="1">
                <a:off x="1620228" y="24227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3" name="Line 49"/>
              <p:cNvSpPr>
                <a:spLocks noChangeShapeType="1"/>
              </p:cNvSpPr>
              <p:nvPr/>
            </p:nvSpPr>
            <p:spPr bwMode="auto">
              <a:xfrm flipH="1">
                <a:off x="1620228" y="1938536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4" name="Line 58"/>
              <p:cNvSpPr>
                <a:spLocks noChangeShapeType="1"/>
              </p:cNvSpPr>
              <p:nvPr/>
            </p:nvSpPr>
            <p:spPr bwMode="auto">
              <a:xfrm>
                <a:off x="1620228" y="5389761"/>
                <a:ext cx="6132512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5" name="Line 59"/>
              <p:cNvSpPr>
                <a:spLocks noChangeShapeType="1"/>
              </p:cNvSpPr>
              <p:nvPr/>
            </p:nvSpPr>
            <p:spPr bwMode="auto">
              <a:xfrm>
                <a:off x="1620228" y="5292924"/>
                <a:ext cx="1587" cy="968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726" name="Line 64"/>
              <p:cNvSpPr>
                <a:spLocks noChangeShapeType="1"/>
              </p:cNvSpPr>
              <p:nvPr/>
            </p:nvSpPr>
            <p:spPr bwMode="auto">
              <a:xfrm>
                <a:off x="7752740" y="5288161"/>
                <a:ext cx="1588" cy="101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27658" name="グループ化 9"/>
            <p:cNvGrpSpPr>
              <a:grpSpLocks/>
            </p:cNvGrpSpPr>
            <p:nvPr/>
          </p:nvGrpSpPr>
          <p:grpSpPr bwMode="auto">
            <a:xfrm>
              <a:off x="2009165" y="5002411"/>
              <a:ext cx="717550" cy="322263"/>
              <a:chOff x="1944513" y="4789973"/>
              <a:chExt cx="717550" cy="322263"/>
            </a:xfrm>
          </p:grpSpPr>
          <p:sp>
            <p:nvSpPr>
              <p:cNvPr id="27699" name="Freeform 21"/>
              <p:cNvSpPr>
                <a:spLocks/>
              </p:cNvSpPr>
              <p:nvPr/>
            </p:nvSpPr>
            <p:spPr bwMode="auto">
              <a:xfrm>
                <a:off x="2573163" y="4789973"/>
                <a:ext cx="88900" cy="322263"/>
              </a:xfrm>
              <a:custGeom>
                <a:avLst/>
                <a:gdLst>
                  <a:gd name="T0" fmla="*/ 0 w 59"/>
                  <a:gd name="T1" fmla="*/ 496906417 h 209"/>
                  <a:gd name="T2" fmla="*/ 0 w 59"/>
                  <a:gd name="T3" fmla="*/ 99856814 h 209"/>
                  <a:gd name="T4" fmla="*/ 133952712 w 59"/>
                  <a:gd name="T5" fmla="*/ 0 h 209"/>
                  <a:gd name="T6" fmla="*/ 133952712 w 59"/>
                  <a:gd name="T7" fmla="*/ 347121967 h 209"/>
                  <a:gd name="T8" fmla="*/ 0 w 59"/>
                  <a:gd name="T9" fmla="*/ 49690641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09"/>
                  <a:gd name="T17" fmla="*/ 59 w 59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09">
                    <a:moveTo>
                      <a:pt x="0" y="20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146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0" name="Rectangle 22"/>
              <p:cNvSpPr>
                <a:spLocks noChangeArrowheads="1"/>
              </p:cNvSpPr>
              <p:nvPr/>
            </p:nvSpPr>
            <p:spPr bwMode="auto">
              <a:xfrm>
                <a:off x="1944650" y="4855315"/>
                <a:ext cx="628636" cy="25720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27701" name="Freeform 23"/>
              <p:cNvSpPr>
                <a:spLocks/>
              </p:cNvSpPr>
              <p:nvPr/>
            </p:nvSpPr>
            <p:spPr bwMode="auto">
              <a:xfrm>
                <a:off x="1944513" y="4789973"/>
                <a:ext cx="717550" cy="65088"/>
              </a:xfrm>
              <a:custGeom>
                <a:avLst/>
                <a:gdLst>
                  <a:gd name="T0" fmla="*/ 952757732 w 473"/>
                  <a:gd name="T1" fmla="*/ 100867803 h 42"/>
                  <a:gd name="T2" fmla="*/ 1088537003 w 473"/>
                  <a:gd name="T3" fmla="*/ 0 h 42"/>
                  <a:gd name="T4" fmla="*/ 181807145 w 473"/>
                  <a:gd name="T5" fmla="*/ 0 h 42"/>
                  <a:gd name="T6" fmla="*/ 0 w 473"/>
                  <a:gd name="T7" fmla="*/ 100867803 h 42"/>
                  <a:gd name="T8" fmla="*/ 952757732 w 473"/>
                  <a:gd name="T9" fmla="*/ 100867803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27659" name="テキスト ボックス 84"/>
            <p:cNvSpPr txBox="1">
              <a:spLocks noChangeArrowheads="1"/>
            </p:cNvSpPr>
            <p:nvPr/>
          </p:nvSpPr>
          <p:spPr bwMode="auto">
            <a:xfrm>
              <a:off x="826850" y="1863924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27660" name="グループ化 8"/>
            <p:cNvGrpSpPr>
              <a:grpSpLocks/>
            </p:cNvGrpSpPr>
            <p:nvPr/>
          </p:nvGrpSpPr>
          <p:grpSpPr bwMode="auto">
            <a:xfrm>
              <a:off x="3234715" y="4218663"/>
              <a:ext cx="719138" cy="1106011"/>
              <a:chOff x="3170063" y="4080361"/>
              <a:chExt cx="719138" cy="1031875"/>
            </a:xfrm>
          </p:grpSpPr>
          <p:sp>
            <p:nvSpPr>
              <p:cNvPr id="27696" name="Freeform 25"/>
              <p:cNvSpPr>
                <a:spLocks/>
              </p:cNvSpPr>
              <p:nvPr/>
            </p:nvSpPr>
            <p:spPr bwMode="auto">
              <a:xfrm>
                <a:off x="3798713" y="4080361"/>
                <a:ext cx="90488" cy="1031875"/>
              </a:xfrm>
              <a:custGeom>
                <a:avLst/>
                <a:gdLst>
                  <a:gd name="T0" fmla="*/ 0 w 59"/>
                  <a:gd name="T1" fmla="*/ 1591578499 h 669"/>
                  <a:gd name="T2" fmla="*/ 0 w 59"/>
                  <a:gd name="T3" fmla="*/ 99919125 h 669"/>
                  <a:gd name="T4" fmla="*/ 138780985 w 59"/>
                  <a:gd name="T5" fmla="*/ 0 h 669"/>
                  <a:gd name="T6" fmla="*/ 138780985 w 59"/>
                  <a:gd name="T7" fmla="*/ 1441699041 h 669"/>
                  <a:gd name="T8" fmla="*/ 0 w 59"/>
                  <a:gd name="T9" fmla="*/ 1591578499 h 6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669"/>
                  <a:gd name="T17" fmla="*/ 59 w 59"/>
                  <a:gd name="T18" fmla="*/ 669 h 6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669">
                    <a:moveTo>
                      <a:pt x="0" y="66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606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4" name="Rectangle 26"/>
              <p:cNvSpPr>
                <a:spLocks noChangeArrowheads="1"/>
              </p:cNvSpPr>
              <p:nvPr/>
            </p:nvSpPr>
            <p:spPr bwMode="auto">
              <a:xfrm>
                <a:off x="3170172" y="4145231"/>
                <a:ext cx="628636" cy="96727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27698" name="Freeform 27"/>
              <p:cNvSpPr>
                <a:spLocks/>
              </p:cNvSpPr>
              <p:nvPr/>
            </p:nvSpPr>
            <p:spPr bwMode="auto">
              <a:xfrm>
                <a:off x="3170063" y="4080361"/>
                <a:ext cx="719138" cy="65087"/>
              </a:xfrm>
              <a:custGeom>
                <a:avLst/>
                <a:gdLst>
                  <a:gd name="T0" fmla="*/ 956979590 w 473"/>
                  <a:gd name="T1" fmla="*/ 100864704 h 42"/>
                  <a:gd name="T2" fmla="*/ 1093360387 w 473"/>
                  <a:gd name="T3" fmla="*/ 0 h 42"/>
                  <a:gd name="T4" fmla="*/ 182612400 w 473"/>
                  <a:gd name="T5" fmla="*/ 0 h 42"/>
                  <a:gd name="T6" fmla="*/ 0 w 473"/>
                  <a:gd name="T7" fmla="*/ 100864704 h 42"/>
                  <a:gd name="T8" fmla="*/ 956979590 w 473"/>
                  <a:gd name="T9" fmla="*/ 10086470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27661" name="グループ化 7"/>
            <p:cNvGrpSpPr>
              <a:grpSpLocks/>
            </p:cNvGrpSpPr>
            <p:nvPr/>
          </p:nvGrpSpPr>
          <p:grpSpPr bwMode="auto">
            <a:xfrm>
              <a:off x="4461853" y="3678436"/>
              <a:ext cx="717550" cy="1646240"/>
              <a:chOff x="4397201" y="3494002"/>
              <a:chExt cx="717550" cy="1618235"/>
            </a:xfrm>
          </p:grpSpPr>
          <p:sp>
            <p:nvSpPr>
              <p:cNvPr id="27693" name="Freeform 29"/>
              <p:cNvSpPr>
                <a:spLocks/>
              </p:cNvSpPr>
              <p:nvPr/>
            </p:nvSpPr>
            <p:spPr bwMode="auto">
              <a:xfrm>
                <a:off x="4995688" y="3494003"/>
                <a:ext cx="119063" cy="1618234"/>
              </a:xfrm>
              <a:custGeom>
                <a:avLst/>
                <a:gdLst>
                  <a:gd name="T0" fmla="*/ 0 w 79"/>
                  <a:gd name="T1" fmla="*/ 2147483646 h 1024"/>
                  <a:gd name="T2" fmla="*/ 0 w 79"/>
                  <a:gd name="T3" fmla="*/ 151137366 h 1024"/>
                  <a:gd name="T4" fmla="*/ 179443012 w 79"/>
                  <a:gd name="T5" fmla="*/ 0 h 1024"/>
                  <a:gd name="T6" fmla="*/ 179443012 w 79"/>
                  <a:gd name="T7" fmla="*/ 2147483646 h 1024"/>
                  <a:gd name="T8" fmla="*/ 0 w 79"/>
                  <a:gd name="T9" fmla="*/ 2147483646 h 10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024"/>
                  <a:gd name="T17" fmla="*/ 79 w 79"/>
                  <a:gd name="T18" fmla="*/ 1024 h 10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024">
                    <a:moveTo>
                      <a:pt x="0" y="1024"/>
                    </a:moveTo>
                    <a:lnTo>
                      <a:pt x="0" y="62"/>
                    </a:lnTo>
                    <a:lnTo>
                      <a:pt x="79" y="0"/>
                    </a:lnTo>
                    <a:lnTo>
                      <a:pt x="79" y="961"/>
                    </a:lnTo>
                    <a:lnTo>
                      <a:pt x="0" y="1024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8" name="Rectangle 30"/>
              <p:cNvSpPr>
                <a:spLocks noChangeArrowheads="1"/>
              </p:cNvSpPr>
              <p:nvPr/>
            </p:nvSpPr>
            <p:spPr bwMode="auto">
              <a:xfrm>
                <a:off x="4397282" y="3590845"/>
                <a:ext cx="598474" cy="15216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27695" name="Freeform 31"/>
              <p:cNvSpPr>
                <a:spLocks/>
              </p:cNvSpPr>
              <p:nvPr/>
            </p:nvSpPr>
            <p:spPr bwMode="auto">
              <a:xfrm>
                <a:off x="4397201" y="3494002"/>
                <a:ext cx="717550" cy="96838"/>
              </a:xfrm>
              <a:custGeom>
                <a:avLst/>
                <a:gdLst>
                  <a:gd name="T0" fmla="*/ 906731375 w 473"/>
                  <a:gd name="T1" fmla="*/ 151251585 h 62"/>
                  <a:gd name="T2" fmla="*/ 1088537003 w 473"/>
                  <a:gd name="T3" fmla="*/ 0 h 62"/>
                  <a:gd name="T4" fmla="*/ 181807145 w 473"/>
                  <a:gd name="T5" fmla="*/ 0 h 62"/>
                  <a:gd name="T6" fmla="*/ 0 w 473"/>
                  <a:gd name="T7" fmla="*/ 151251585 h 62"/>
                  <a:gd name="T8" fmla="*/ 906731375 w 473"/>
                  <a:gd name="T9" fmla="*/ 151251585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2"/>
                  <a:gd name="T17" fmla="*/ 473 w 47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2">
                    <a:moveTo>
                      <a:pt x="394" y="6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62"/>
                    </a:lnTo>
                    <a:lnTo>
                      <a:pt x="394" y="6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27662" name="グループ化 4"/>
            <p:cNvGrpSpPr>
              <a:grpSpLocks/>
            </p:cNvGrpSpPr>
            <p:nvPr/>
          </p:nvGrpSpPr>
          <p:grpSpPr bwMode="auto">
            <a:xfrm>
              <a:off x="6912791" y="1764173"/>
              <a:ext cx="718425" cy="3557325"/>
              <a:chOff x="6848139" y="1517499"/>
              <a:chExt cx="718425" cy="3591562"/>
            </a:xfrm>
          </p:grpSpPr>
          <p:sp>
            <p:nvSpPr>
              <p:cNvPr id="27690" name="Freeform 37"/>
              <p:cNvSpPr>
                <a:spLocks/>
              </p:cNvSpPr>
              <p:nvPr/>
            </p:nvSpPr>
            <p:spPr bwMode="auto">
              <a:xfrm>
                <a:off x="7447502" y="1517499"/>
                <a:ext cx="119062" cy="3590925"/>
              </a:xfrm>
              <a:custGeom>
                <a:avLst/>
                <a:gdLst>
                  <a:gd name="T0" fmla="*/ 0 w 79"/>
                  <a:gd name="T1" fmla="*/ 2147483646 h 2216"/>
                  <a:gd name="T2" fmla="*/ 0 w 79"/>
                  <a:gd name="T3" fmla="*/ 165430479 h 2216"/>
                  <a:gd name="T4" fmla="*/ 179439998 w 79"/>
                  <a:gd name="T5" fmla="*/ 0 h 2216"/>
                  <a:gd name="T6" fmla="*/ 179439998 w 79"/>
                  <a:gd name="T7" fmla="*/ 2147483646 h 2216"/>
                  <a:gd name="T8" fmla="*/ 0 w 79"/>
                  <a:gd name="T9" fmla="*/ 2147483646 h 2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216"/>
                  <a:gd name="T17" fmla="*/ 79 w 79"/>
                  <a:gd name="T18" fmla="*/ 2216 h 2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216">
                    <a:moveTo>
                      <a:pt x="0" y="2216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2153"/>
                    </a:lnTo>
                    <a:lnTo>
                      <a:pt x="0" y="2216"/>
                    </a:ln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6849913" y="1619667"/>
                <a:ext cx="598475" cy="348968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27692" name="Freeform 39"/>
              <p:cNvSpPr>
                <a:spLocks/>
              </p:cNvSpPr>
              <p:nvPr/>
            </p:nvSpPr>
            <p:spPr bwMode="auto">
              <a:xfrm>
                <a:off x="6848139" y="1518136"/>
                <a:ext cx="717550" cy="101600"/>
              </a:xfrm>
              <a:custGeom>
                <a:avLst/>
                <a:gdLst>
                  <a:gd name="T0" fmla="*/ 906731375 w 473"/>
                  <a:gd name="T1" fmla="*/ 163850159 h 63"/>
                  <a:gd name="T2" fmla="*/ 1088537003 w 473"/>
                  <a:gd name="T3" fmla="*/ 0 h 63"/>
                  <a:gd name="T4" fmla="*/ 135779271 w 473"/>
                  <a:gd name="T5" fmla="*/ 0 h 63"/>
                  <a:gd name="T6" fmla="*/ 0 w 473"/>
                  <a:gd name="T7" fmla="*/ 163850159 h 63"/>
                  <a:gd name="T8" fmla="*/ 906731375 w 473"/>
                  <a:gd name="T9" fmla="*/ 163850159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27663" name="テキスト ボックス 85"/>
            <p:cNvSpPr txBox="1">
              <a:spLocks noChangeArrowheads="1"/>
            </p:cNvSpPr>
            <p:nvPr/>
          </p:nvSpPr>
          <p:spPr bwMode="auto">
            <a:xfrm>
              <a:off x="826850" y="2295972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64" name="テキスト ボックス 86"/>
            <p:cNvSpPr txBox="1">
              <a:spLocks noChangeArrowheads="1"/>
            </p:cNvSpPr>
            <p:nvPr/>
          </p:nvSpPr>
          <p:spPr bwMode="auto">
            <a:xfrm>
              <a:off x="826850" y="2728020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65" name="テキスト ボックス 87"/>
            <p:cNvSpPr txBox="1">
              <a:spLocks noChangeArrowheads="1"/>
            </p:cNvSpPr>
            <p:nvPr/>
          </p:nvSpPr>
          <p:spPr bwMode="auto">
            <a:xfrm>
              <a:off x="826850" y="3232076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66" name="テキスト ボックス 88"/>
            <p:cNvSpPr txBox="1">
              <a:spLocks noChangeArrowheads="1"/>
            </p:cNvSpPr>
            <p:nvPr/>
          </p:nvSpPr>
          <p:spPr bwMode="auto">
            <a:xfrm>
              <a:off x="826850" y="3736132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67" name="テキスト ボックス 89"/>
            <p:cNvSpPr txBox="1">
              <a:spLocks noChangeArrowheads="1"/>
            </p:cNvSpPr>
            <p:nvPr/>
          </p:nvSpPr>
          <p:spPr bwMode="auto">
            <a:xfrm>
              <a:off x="826850" y="4240188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27668" name="グループ化 2"/>
            <p:cNvGrpSpPr>
              <a:grpSpLocks/>
            </p:cNvGrpSpPr>
            <p:nvPr/>
          </p:nvGrpSpPr>
          <p:grpSpPr bwMode="auto">
            <a:xfrm>
              <a:off x="5687403" y="2777211"/>
              <a:ext cx="719137" cy="2547464"/>
              <a:chOff x="5622751" y="2512407"/>
              <a:chExt cx="719137" cy="2599830"/>
            </a:xfrm>
          </p:grpSpPr>
          <p:sp>
            <p:nvSpPr>
              <p:cNvPr id="27687" name="Freeform 33"/>
              <p:cNvSpPr>
                <a:spLocks/>
              </p:cNvSpPr>
              <p:nvPr/>
            </p:nvSpPr>
            <p:spPr bwMode="auto">
              <a:xfrm>
                <a:off x="6220444" y="2512407"/>
                <a:ext cx="120650" cy="2596654"/>
              </a:xfrm>
              <a:custGeom>
                <a:avLst/>
                <a:gdLst>
                  <a:gd name="T0" fmla="*/ 0 w 79"/>
                  <a:gd name="T1" fmla="*/ 2147483646 h 1610"/>
                  <a:gd name="T2" fmla="*/ 0 w 79"/>
                  <a:gd name="T3" fmla="*/ 156694360 h 1610"/>
                  <a:gd name="T4" fmla="*/ 184258513 w 79"/>
                  <a:gd name="T5" fmla="*/ 0 h 1610"/>
                  <a:gd name="T6" fmla="*/ 184258513 w 79"/>
                  <a:gd name="T7" fmla="*/ 2147483646 h 1610"/>
                  <a:gd name="T8" fmla="*/ 0 w 79"/>
                  <a:gd name="T9" fmla="*/ 2147483646 h 1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610"/>
                  <a:gd name="T17" fmla="*/ 79 w 79"/>
                  <a:gd name="T18" fmla="*/ 1610 h 1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610">
                    <a:moveTo>
                      <a:pt x="0" y="1610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1547"/>
                    </a:lnTo>
                    <a:lnTo>
                      <a:pt x="0" y="1610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2" name="Rectangle 34"/>
              <p:cNvSpPr>
                <a:spLocks noChangeArrowheads="1"/>
              </p:cNvSpPr>
              <p:nvPr/>
            </p:nvSpPr>
            <p:spPr bwMode="auto">
              <a:xfrm>
                <a:off x="5622804" y="2612352"/>
                <a:ext cx="598474" cy="25001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27689" name="Freeform 35"/>
              <p:cNvSpPr>
                <a:spLocks/>
              </p:cNvSpPr>
              <p:nvPr/>
            </p:nvSpPr>
            <p:spPr bwMode="auto">
              <a:xfrm>
                <a:off x="5622751" y="2515563"/>
                <a:ext cx="719137" cy="96837"/>
              </a:xfrm>
              <a:custGeom>
                <a:avLst/>
                <a:gdLst>
                  <a:gd name="T0" fmla="*/ 910745200 w 473"/>
                  <a:gd name="T1" fmla="*/ 148847692 h 63"/>
                  <a:gd name="T2" fmla="*/ 1093357346 w 473"/>
                  <a:gd name="T3" fmla="*/ 0 h 63"/>
                  <a:gd name="T4" fmla="*/ 136380607 w 473"/>
                  <a:gd name="T5" fmla="*/ 0 h 63"/>
                  <a:gd name="T6" fmla="*/ 0 w 473"/>
                  <a:gd name="T7" fmla="*/ 148847692 h 63"/>
                  <a:gd name="T8" fmla="*/ 910745200 w 473"/>
                  <a:gd name="T9" fmla="*/ 14884769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27669" name="テキスト ボックス 90"/>
            <p:cNvSpPr txBox="1">
              <a:spLocks noChangeArrowheads="1"/>
            </p:cNvSpPr>
            <p:nvPr/>
          </p:nvSpPr>
          <p:spPr bwMode="auto">
            <a:xfrm>
              <a:off x="826850" y="4744244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70" name="テキスト ボックス 91"/>
            <p:cNvSpPr txBox="1">
              <a:spLocks noChangeArrowheads="1"/>
            </p:cNvSpPr>
            <p:nvPr/>
          </p:nvSpPr>
          <p:spPr bwMode="auto">
            <a:xfrm>
              <a:off x="1771119" y="5531470"/>
              <a:ext cx="107963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TS(TTL)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1983</a:t>
              </a:r>
            </a:p>
          </p:txBody>
        </p:sp>
        <p:sp>
          <p:nvSpPr>
            <p:cNvPr id="27671" name="テキスト ボックス 92"/>
            <p:cNvSpPr txBox="1">
              <a:spLocks noChangeArrowheads="1"/>
            </p:cNvSpPr>
            <p:nvPr/>
          </p:nvSpPr>
          <p:spPr bwMode="auto">
            <a:xfrm>
              <a:off x="2903782" y="5531470"/>
              <a:ext cx="1262585" cy="55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NTS(CPLD)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1994</a:t>
              </a:r>
            </a:p>
          </p:txBody>
        </p:sp>
        <p:sp>
          <p:nvSpPr>
            <p:cNvPr id="27672" name="テキスト ボックス 93"/>
            <p:cNvSpPr txBox="1">
              <a:spLocks noChangeArrowheads="1"/>
            </p:cNvSpPr>
            <p:nvPr/>
          </p:nvSpPr>
          <p:spPr bwMode="auto">
            <a:xfrm>
              <a:off x="4133516" y="5531470"/>
              <a:ext cx="1251390" cy="55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UTS(FPGA)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1998</a:t>
              </a:r>
            </a:p>
          </p:txBody>
        </p:sp>
        <p:sp>
          <p:nvSpPr>
            <p:cNvPr id="27673" name="テキスト ボックス 94"/>
            <p:cNvSpPr txBox="1">
              <a:spLocks noChangeArrowheads="1"/>
            </p:cNvSpPr>
            <p:nvPr/>
          </p:nvSpPr>
          <p:spPr bwMode="auto">
            <a:xfrm>
              <a:off x="5258499" y="5531470"/>
              <a:ext cx="1449697" cy="110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S-UTS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(</a:t>
              </a:r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FPGA)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2006-</a:t>
              </a:r>
              <a:endPara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Running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6538337" y="5526598"/>
              <a:ext cx="1482691" cy="110813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solidFill>
                    <a:srgbClr val="A10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HTS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solidFill>
                    <a:srgbClr val="A10F00"/>
                  </a:solidFill>
                  <a:latin typeface="+mn-lt"/>
                  <a:ea typeface="+mn-ea"/>
                </a:rPr>
                <a:t>(</a:t>
              </a:r>
              <a:r>
                <a:rPr lang="en-US" altLang="ja-JP" dirty="0">
                  <a:solidFill>
                    <a:srgbClr val="A10F00"/>
                  </a:solidFill>
                  <a:latin typeface="+mn-lt"/>
                  <a:ea typeface="+mn-ea"/>
                </a:rPr>
                <a:t>GPGPU)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solidFill>
                    <a:srgbClr val="A10F00"/>
                  </a:solidFill>
                  <a:latin typeface="+mn-lt"/>
                  <a:ea typeface="+mn-ea"/>
                </a:rPr>
                <a:t>2011-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solidFill>
                    <a:srgbClr val="A10F00"/>
                  </a:solidFill>
                  <a:latin typeface="+mn-lt"/>
                  <a:ea typeface="+mn-ea"/>
                </a:rPr>
                <a:t>Developing</a:t>
              </a:r>
              <a:endParaRPr lang="ja-JP" altLang="en-US" dirty="0">
                <a:solidFill>
                  <a:srgbClr val="A10F00"/>
                </a:solidFill>
                <a:latin typeface="+mn-lt"/>
                <a:ea typeface="+mn-ea"/>
              </a:endParaRPr>
            </a:p>
          </p:txBody>
        </p:sp>
        <p:sp>
          <p:nvSpPr>
            <p:cNvPr id="27675" name="テキスト ボックス 96"/>
            <p:cNvSpPr txBox="1">
              <a:spLocks noChangeArrowheads="1"/>
            </p:cNvSpPr>
            <p:nvPr/>
          </p:nvSpPr>
          <p:spPr bwMode="auto">
            <a:xfrm>
              <a:off x="2043904" y="4693983"/>
              <a:ext cx="648072" cy="30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0.003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76" name="テキスト ボックス 97"/>
            <p:cNvSpPr txBox="1">
              <a:spLocks noChangeArrowheads="1"/>
            </p:cNvSpPr>
            <p:nvPr/>
          </p:nvSpPr>
          <p:spPr bwMode="auto">
            <a:xfrm>
              <a:off x="3270248" y="3941664"/>
              <a:ext cx="648072" cy="30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0.082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77" name="テキスト ボックス 98"/>
            <p:cNvSpPr txBox="1">
              <a:spLocks noChangeArrowheads="1"/>
            </p:cNvSpPr>
            <p:nvPr/>
          </p:nvSpPr>
          <p:spPr bwMode="auto">
            <a:xfrm>
              <a:off x="4499258" y="3371230"/>
              <a:ext cx="648072" cy="30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</a:p>
          </p:txBody>
        </p:sp>
        <p:sp>
          <p:nvSpPr>
            <p:cNvPr id="27678" name="テキスト ボックス 99"/>
            <p:cNvSpPr txBox="1">
              <a:spLocks noChangeArrowheads="1"/>
            </p:cNvSpPr>
            <p:nvPr/>
          </p:nvSpPr>
          <p:spPr bwMode="auto">
            <a:xfrm>
              <a:off x="5723394" y="2435126"/>
              <a:ext cx="648072" cy="30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72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79" name="テキスト ボックス 100"/>
            <p:cNvSpPr txBox="1">
              <a:spLocks noChangeArrowheads="1"/>
            </p:cNvSpPr>
            <p:nvPr/>
          </p:nvSpPr>
          <p:spPr bwMode="auto">
            <a:xfrm>
              <a:off x="6790392" y="1282998"/>
              <a:ext cx="9623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8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9000</a:t>
              </a:r>
              <a:endParaRPr lang="ja-JP" altLang="en-US" sz="2800" baseline="30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80" name="テキスト ボックス 101"/>
            <p:cNvSpPr txBox="1">
              <a:spLocks noChangeArrowheads="1"/>
            </p:cNvSpPr>
            <p:nvPr/>
          </p:nvSpPr>
          <p:spPr bwMode="auto">
            <a:xfrm>
              <a:off x="826850" y="5248300"/>
              <a:ext cx="720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81" name="テキスト ボックス 110"/>
            <p:cNvSpPr txBox="1">
              <a:spLocks noChangeArrowheads="1"/>
            </p:cNvSpPr>
            <p:nvPr/>
          </p:nvSpPr>
          <p:spPr bwMode="auto">
            <a:xfrm>
              <a:off x="331353" y="1316764"/>
              <a:ext cx="21812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Speed in cm</a:t>
              </a:r>
              <a:r>
                <a:rPr lang="en-US" altLang="ja-JP" sz="2000" baseline="300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2</a:t>
              </a:r>
              <a:r>
                <a:rPr lang="en-US" altLang="ja-JP" sz="20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/ hour</a:t>
              </a:r>
            </a:p>
          </p:txBody>
        </p:sp>
        <p:sp>
          <p:nvSpPr>
            <p:cNvPr id="4" name="右矢印 3"/>
            <p:cNvSpPr/>
            <p:nvPr/>
          </p:nvSpPr>
          <p:spPr>
            <a:xfrm rot="20700000">
              <a:off x="5730317" y="2894195"/>
              <a:ext cx="1944644" cy="14067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60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×</a:t>
              </a:r>
              <a:r>
                <a:rPr lang="en-US" altLang="ja-JP" sz="3600" dirty="0" smtClean="0"/>
                <a:t>100</a:t>
              </a:r>
              <a:endParaRPr lang="ja-JP" altLang="en-US" sz="3600" dirty="0"/>
            </a:p>
          </p:txBody>
        </p:sp>
        <p:sp>
          <p:nvSpPr>
            <p:cNvPr id="12" name="角丸四角形吹き出し 11"/>
            <p:cNvSpPr/>
            <p:nvPr/>
          </p:nvSpPr>
          <p:spPr>
            <a:xfrm>
              <a:off x="4912774" y="1203296"/>
              <a:ext cx="1795421" cy="476309"/>
            </a:xfrm>
            <a:prstGeom prst="wedgeRoundRectCallout">
              <a:avLst>
                <a:gd name="adj1" fmla="val 52554"/>
                <a:gd name="adj2" fmla="val 122087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000" dirty="0"/>
                <a:t>~2000m</a:t>
              </a:r>
              <a:r>
                <a:rPr lang="en-US" altLang="ja-JP" sz="2000" baseline="30000" dirty="0"/>
                <a:t>2</a:t>
              </a:r>
              <a:r>
                <a:rPr lang="en-US" altLang="ja-JP" sz="2000" dirty="0"/>
                <a:t>/year</a:t>
              </a:r>
              <a:endParaRPr lang="ja-JP" altLang="en-US" sz="2000" baseline="30000" dirty="0"/>
            </a:p>
          </p:txBody>
        </p:sp>
        <p:sp>
          <p:nvSpPr>
            <p:cNvPr id="77" name="角丸四角形吹き出し 76"/>
            <p:cNvSpPr/>
            <p:nvPr/>
          </p:nvSpPr>
          <p:spPr>
            <a:xfrm>
              <a:off x="4017444" y="2284519"/>
              <a:ext cx="1611275" cy="435029"/>
            </a:xfrm>
            <a:prstGeom prst="wedgeRoundRectCallout">
              <a:avLst>
                <a:gd name="adj1" fmla="val 47394"/>
                <a:gd name="adj2" fmla="val 102934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/>
                <a:t>~20m</a:t>
              </a:r>
              <a:r>
                <a:rPr lang="en-US" altLang="ja-JP" baseline="30000" dirty="0"/>
                <a:t>2</a:t>
              </a:r>
              <a:r>
                <a:rPr lang="en-US" altLang="ja-JP" dirty="0"/>
                <a:t>/year</a:t>
              </a:r>
              <a:endParaRPr lang="ja-JP" altLang="en-US" dirty="0"/>
            </a:p>
          </p:txBody>
        </p:sp>
        <p:sp>
          <p:nvSpPr>
            <p:cNvPr id="27685" name="テキスト ボックス 35"/>
            <p:cNvSpPr txBox="1">
              <a:spLocks noChangeArrowheads="1"/>
            </p:cNvSpPr>
            <p:nvPr/>
          </p:nvSpPr>
          <p:spPr bwMode="auto">
            <a:xfrm>
              <a:off x="6345421" y="1176306"/>
              <a:ext cx="454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12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※2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686" name="テキスト ボックス 77"/>
            <p:cNvSpPr txBox="1">
              <a:spLocks noChangeArrowheads="1"/>
            </p:cNvSpPr>
            <p:nvPr/>
          </p:nvSpPr>
          <p:spPr bwMode="auto">
            <a:xfrm>
              <a:off x="7554062" y="1225262"/>
              <a:ext cx="454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12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※1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200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Concept of </a:t>
            </a:r>
            <a:r>
              <a:rPr lang="en-US" altLang="ja-JP" dirty="0" smtClean="0"/>
              <a:t>HTS </a:t>
            </a:r>
            <a:r>
              <a:rPr lang="en-US" altLang="ja-JP" sz="3600" dirty="0" smtClean="0"/>
              <a:t>(Hyper Track Selector)</a:t>
            </a:r>
            <a:endParaRPr lang="ja-JP" altLang="en-US" dirty="0" smtClean="0"/>
          </a:p>
        </p:txBody>
      </p:sp>
      <p:sp>
        <p:nvSpPr>
          <p:cNvPr id="1843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4000" dirty="0"/>
              <a:t>It is difficult to drive objective much more quickly.</a:t>
            </a:r>
          </a:p>
          <a:p>
            <a:endParaRPr lang="en-US" altLang="ja-JP" sz="4000" dirty="0"/>
          </a:p>
          <a:p>
            <a:endParaRPr lang="en-US" altLang="ja-JP" sz="4000" dirty="0"/>
          </a:p>
          <a:p>
            <a:endParaRPr lang="en-US" altLang="ja-JP" sz="4000" dirty="0"/>
          </a:p>
          <a:p>
            <a:r>
              <a:rPr lang="en-US" altLang="ja-JP" sz="4000" dirty="0"/>
              <a:t>Field of view can be a few orders of magnitude </a:t>
            </a:r>
            <a:r>
              <a:rPr lang="en-US" altLang="ja-JP" sz="4000" dirty="0" smtClean="0"/>
              <a:t>larger.</a:t>
            </a:r>
            <a:endParaRPr lang="en-US" altLang="ja-JP" sz="4000" dirty="0"/>
          </a:p>
          <a:p>
            <a:endParaRPr lang="ja-JP" altLang="en-US" sz="4000" dirty="0"/>
          </a:p>
        </p:txBody>
      </p:sp>
      <p:sp>
        <p:nvSpPr>
          <p:cNvPr id="7" name="下矢印 6"/>
          <p:cNvSpPr/>
          <p:nvPr/>
        </p:nvSpPr>
        <p:spPr>
          <a:xfrm>
            <a:off x="3766936" y="2647293"/>
            <a:ext cx="1373186" cy="16627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ab.phys.nagoya-u.ac.jp/2011/wp-content/uploads/2013/05/IMG_0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362334" y="-4833"/>
            <a:ext cx="1781665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Computer</a:t>
            </a:r>
            <a:r>
              <a:rPr lang="ja-JP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sz="2800" dirty="0" smtClean="0">
                <a:solidFill>
                  <a:schemeClr val="tx1"/>
                </a:solidFill>
              </a:rPr>
              <a:t>GPU</a:t>
            </a:r>
            <a:r>
              <a:rPr lang="ja-JP" altLang="en-US" sz="2800" dirty="0">
                <a:solidFill>
                  <a:schemeClr val="tx1"/>
                </a:solidFill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</a:rPr>
              <a:t>board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868588"/>
            <a:ext cx="2121477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ja-JP" altLang="en-US" sz="2800" dirty="0" smtClean="0"/>
              <a:t>・</a:t>
            </a:r>
            <a:r>
              <a:rPr lang="en-US" altLang="ja-JP" sz="2800" dirty="0" smtClean="0"/>
              <a:t>Wide FOV optical system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33127" y="5163736"/>
            <a:ext cx="2460143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・</a:t>
            </a:r>
            <a:r>
              <a:rPr lang="en-US" altLang="ja-JP" sz="2800" dirty="0"/>
              <a:t>High precision and speed stage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686050" y="2933294"/>
            <a:ext cx="1562100" cy="9865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1964459" y="3637027"/>
            <a:ext cx="1064492" cy="210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2686050" y="2495812"/>
            <a:ext cx="168563" cy="15454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169641" y="2928461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X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07441" y="3623286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697595" y="2298093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Z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17321" y="-4833"/>
            <a:ext cx="1981780" cy="123110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80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1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/>
              <a:t>Enormous </a:t>
            </a:r>
            <a:r>
              <a:rPr lang="en-US" altLang="ja-JP" sz="4800" dirty="0" smtClean="0"/>
              <a:t>Objective</a:t>
            </a:r>
            <a:endParaRPr lang="ja-JP" altLang="en-US" sz="480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826" y="1190625"/>
            <a:ext cx="4437422" cy="592798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2201862"/>
            <a:ext cx="33568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lt"/>
                <a:ea typeface="+mn-ea"/>
              </a:rPr>
              <a:t>Resolution </a:t>
            </a:r>
            <a:r>
              <a:rPr lang="en-US" altLang="ja-JP" sz="2000" dirty="0">
                <a:latin typeface="+mn-lt"/>
                <a:ea typeface="+mn-ea"/>
              </a:rPr>
              <a:t>:</a:t>
            </a:r>
            <a:r>
              <a:rPr lang="ja-JP" altLang="en-US" sz="2000" dirty="0">
                <a:latin typeface="+mn-lt"/>
                <a:ea typeface="+mn-ea"/>
              </a:rPr>
              <a:t>　</a:t>
            </a:r>
            <a:r>
              <a:rPr lang="en-US" altLang="ja-JP" sz="2000" dirty="0">
                <a:latin typeface="+mn-lt"/>
                <a:ea typeface="+mn-ea"/>
              </a:rPr>
              <a:t>~420nm</a:t>
            </a:r>
          </a:p>
          <a:p>
            <a:r>
              <a:rPr lang="en-US" altLang="ja-JP" sz="2000" dirty="0">
                <a:latin typeface="+mn-lt"/>
                <a:ea typeface="+mn-ea"/>
              </a:rPr>
              <a:t>N.A. :</a:t>
            </a:r>
            <a:r>
              <a:rPr lang="ja-JP" altLang="en-US" sz="2000" dirty="0">
                <a:latin typeface="+mn-lt"/>
                <a:ea typeface="+mn-ea"/>
              </a:rPr>
              <a:t>　</a:t>
            </a:r>
            <a:r>
              <a:rPr lang="en-US" altLang="ja-JP" sz="2000" dirty="0">
                <a:latin typeface="+mn-lt"/>
                <a:ea typeface="+mn-ea"/>
              </a:rPr>
              <a:t>0.65</a:t>
            </a:r>
          </a:p>
          <a:p>
            <a:r>
              <a:rPr lang="en-US" altLang="ja-JP" sz="2000" dirty="0">
                <a:latin typeface="+mn-lt"/>
                <a:ea typeface="+mn-ea"/>
              </a:rPr>
              <a:t>Light source : g-line (436nm) Magnitude : ×12.2</a:t>
            </a:r>
          </a:p>
          <a:p>
            <a:r>
              <a:rPr lang="en-US" altLang="ja-JP" sz="2000" b="1" dirty="0">
                <a:solidFill>
                  <a:srgbClr val="0070C0"/>
                </a:solidFill>
                <a:latin typeface="+mn-lt"/>
                <a:ea typeface="+mn-ea"/>
              </a:rPr>
              <a:t>F.O.V : 5.1 (H)×5.1 (V)mm</a:t>
            </a:r>
          </a:p>
          <a:p>
            <a:endParaRPr lang="en-US" altLang="ja-JP" sz="2000" dirty="0" smtClean="0">
              <a:latin typeface="+mn-lt"/>
              <a:ea typeface="+mn-ea"/>
            </a:endParaRPr>
          </a:p>
          <a:p>
            <a:r>
              <a:rPr lang="en-US" altLang="ja-JP" sz="2000" dirty="0" smtClean="0">
                <a:latin typeface="+mn-lt"/>
                <a:ea typeface="+mn-ea"/>
              </a:rPr>
              <a:t>#of image plane 6</a:t>
            </a:r>
          </a:p>
          <a:p>
            <a:r>
              <a:rPr lang="en-US" altLang="ja-JP" sz="2000" dirty="0" smtClean="0">
                <a:latin typeface="+mn-lt"/>
                <a:ea typeface="+mn-ea"/>
              </a:rPr>
              <a:t>	(by Beam splitter)</a:t>
            </a:r>
            <a:endParaRPr lang="en-US" altLang="ja-JP" sz="2000" dirty="0">
              <a:latin typeface="+mn-lt"/>
              <a:ea typeface="+mn-ea"/>
            </a:endParaRPr>
          </a:p>
          <a:p>
            <a:endParaRPr lang="en-US" altLang="ja-JP" sz="2000" dirty="0" smtClean="0">
              <a:latin typeface="+mn-lt"/>
              <a:ea typeface="+mn-ea"/>
            </a:endParaRPr>
          </a:p>
          <a:p>
            <a:r>
              <a:rPr lang="en-US" altLang="ja-JP" sz="2000" dirty="0" smtClean="0">
                <a:latin typeface="+mn-lt"/>
                <a:ea typeface="+mn-ea"/>
              </a:rPr>
              <a:t>Weight </a:t>
            </a:r>
            <a:r>
              <a:rPr lang="en-US" altLang="ja-JP" sz="2000" dirty="0">
                <a:latin typeface="+mn-lt"/>
                <a:ea typeface="+mn-ea"/>
              </a:rPr>
              <a:t>: </a:t>
            </a:r>
            <a:r>
              <a:rPr lang="en-US" altLang="ja-JP" sz="2000" dirty="0" smtClean="0">
                <a:latin typeface="+mn-lt"/>
                <a:ea typeface="+mn-ea"/>
              </a:rPr>
              <a:t>80kg</a:t>
            </a:r>
            <a:endParaRPr kumimoji="1" lang="ja-JP" altLang="en-US" sz="2000" dirty="0" smtClean="0">
              <a:latin typeface="+mn-lt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5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Our Emulsion Film</a:t>
            </a:r>
            <a:endParaRPr lang="ja-JP" altLang="en-US" smtClean="0"/>
          </a:p>
        </p:txBody>
      </p:sp>
      <p:pic>
        <p:nvPicPr>
          <p:cNvPr id="5123" name="コンテンツ プレースホルダー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024" y="2101284"/>
            <a:ext cx="4436976" cy="2960688"/>
          </a:xfrm>
        </p:spPr>
      </p:pic>
      <p:pic>
        <p:nvPicPr>
          <p:cNvPr id="5124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28" y="2026000"/>
            <a:ext cx="398329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テキスト ボックス 8"/>
          <p:cNvSpPr txBox="1">
            <a:spLocks noChangeArrowheads="1"/>
          </p:cNvSpPr>
          <p:nvPr/>
        </p:nvSpPr>
        <p:spPr bwMode="auto">
          <a:xfrm>
            <a:off x="739707" y="1681956"/>
            <a:ext cx="15144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Before development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126" name="テキスト ボックス 9"/>
          <p:cNvSpPr txBox="1">
            <a:spLocks noChangeArrowheads="1"/>
          </p:cNvSpPr>
          <p:nvPr/>
        </p:nvSpPr>
        <p:spPr bwMode="auto">
          <a:xfrm>
            <a:off x="2424044" y="1681956"/>
            <a:ext cx="15144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After development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127" name="テキスト ボックス 10"/>
          <p:cNvSpPr txBox="1">
            <a:spLocks noChangeArrowheads="1"/>
          </p:cNvSpPr>
          <p:nvPr/>
        </p:nvSpPr>
        <p:spPr bwMode="auto">
          <a:xfrm>
            <a:off x="5659966" y="1258443"/>
            <a:ext cx="2705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New Emulsion film (After development)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128" name="テキスト ボックス 11"/>
          <p:cNvSpPr txBox="1">
            <a:spLocks noChangeArrowheads="1"/>
          </p:cNvSpPr>
          <p:nvPr/>
        </p:nvSpPr>
        <p:spPr bwMode="auto">
          <a:xfrm>
            <a:off x="1565027" y="1225063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OPERA</a:t>
            </a:r>
            <a:r>
              <a:rPr lang="ja-JP" altLang="en-US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film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129" name="テキスト ボックス 12"/>
          <p:cNvSpPr txBox="1">
            <a:spLocks noChangeArrowheads="1"/>
          </p:cNvSpPr>
          <p:nvPr/>
        </p:nvSpPr>
        <p:spPr bwMode="auto">
          <a:xfrm>
            <a:off x="1266669" y="5167008"/>
            <a:ext cx="66106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In Nagoya Univ., We have been developing new emulsion film.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Grain 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density is much higher.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Emulsion </a:t>
            </a:r>
            <a:r>
              <a:rPr lang="en-US" altLang="ja-JP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gel can be produced by ourselves.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Pouring </a:t>
            </a:r>
            <a:r>
              <a:rPr lang="en-US" altLang="ja-JP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(coating) facility is under construction.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52582" y="3335835"/>
            <a:ext cx="251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12.5cm×10.0cm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9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 smtClean="0"/>
              <a:t>Wide field of view</a:t>
            </a:r>
            <a:endParaRPr lang="ja-JP" altLang="en-US" sz="4800" dirty="0" smtClean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939800" y="2168525"/>
            <a:ext cx="4060825" cy="414496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580086"/>
            <a:ext cx="4633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 Field of </a:t>
            </a:r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view (FOV) </a:t>
            </a:r>
            <a:r>
              <a:rPr lang="en-US" altLang="ja-JP" sz="28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of HTS</a:t>
            </a:r>
            <a:endParaRPr lang="ja-JP" altLang="en-US" sz="2800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rot="5400000">
            <a:off x="3825875" y="6046788"/>
            <a:ext cx="9683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1128712" y="6046788"/>
            <a:ext cx="9683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>
            <a:off x="2956719" y="4537869"/>
            <a:ext cx="0" cy="270668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66" name="テキスト ボックス 13"/>
          <p:cNvSpPr txBox="1">
            <a:spLocks noChangeArrowheads="1"/>
          </p:cNvSpPr>
          <p:nvPr/>
        </p:nvSpPr>
        <p:spPr bwMode="auto">
          <a:xfrm>
            <a:off x="2252663" y="5524696"/>
            <a:ext cx="1255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19467" name="グループ化 14"/>
          <p:cNvGrpSpPr>
            <a:grpSpLocks/>
          </p:cNvGrpSpPr>
          <p:nvPr/>
        </p:nvGrpSpPr>
        <p:grpSpPr bwMode="auto">
          <a:xfrm>
            <a:off x="6846888" y="5341938"/>
            <a:ext cx="279400" cy="287337"/>
            <a:chOff x="1022740" y="5588969"/>
            <a:chExt cx="202980" cy="209191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 flipH="1">
              <a:off x="1022740" y="5588969"/>
              <a:ext cx="202980" cy="20919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aseline="-25000" dirty="0"/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1085018" y="5653691"/>
              <a:ext cx="78424" cy="7974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9468" name="テキスト ボックス 17"/>
          <p:cNvSpPr txBox="1">
            <a:spLocks noChangeArrowheads="1"/>
          </p:cNvSpPr>
          <p:nvPr/>
        </p:nvSpPr>
        <p:spPr bwMode="auto">
          <a:xfrm>
            <a:off x="6308725" y="5643563"/>
            <a:ext cx="1341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~0.2mm</a:t>
            </a:r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633413" y="2854325"/>
            <a:ext cx="9699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33413" y="5578475"/>
            <a:ext cx="9699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963613" y="2854325"/>
            <a:ext cx="0" cy="273367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72" name="テキスト ボックス 22"/>
          <p:cNvSpPr txBox="1">
            <a:spLocks noChangeArrowheads="1"/>
          </p:cNvSpPr>
          <p:nvPr/>
        </p:nvSpPr>
        <p:spPr bwMode="auto">
          <a:xfrm>
            <a:off x="251629" y="4070350"/>
            <a:ext cx="1284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609725" y="2854325"/>
            <a:ext cx="2700338" cy="270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" name="右矢印 24"/>
          <p:cNvSpPr/>
          <p:nvPr/>
        </p:nvSpPr>
        <p:spPr>
          <a:xfrm rot="10800000">
            <a:off x="4767263" y="5089525"/>
            <a:ext cx="1474787" cy="91916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19475" name="テキスト ボックス 25"/>
          <p:cNvSpPr txBox="1">
            <a:spLocks noChangeArrowheads="1"/>
          </p:cNvSpPr>
          <p:nvPr/>
        </p:nvSpPr>
        <p:spPr bwMode="auto">
          <a:xfrm>
            <a:off x="4964113" y="5268913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3200" dirty="0">
                <a:latin typeface="Times New Roman" panose="02020603050405020304" pitchFamily="18" charset="0"/>
                <a:ea typeface="HGP明朝B" panose="02020800000000000000" pitchFamily="18" charset="-128"/>
              </a:rPr>
              <a:t>×</a:t>
            </a:r>
            <a:r>
              <a:rPr lang="en-US" altLang="ja-JP" sz="32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3200" dirty="0">
                <a:latin typeface="Times New Roman" panose="02020603050405020304" pitchFamily="18" charset="0"/>
                <a:ea typeface="HGP明朝B" panose="02020800000000000000" pitchFamily="18" charset="-128"/>
              </a:rPr>
              <a:t>600</a:t>
            </a:r>
            <a:endParaRPr lang="ja-JP" altLang="en-US" sz="32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84938" y="4899025"/>
            <a:ext cx="10048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accent5"/>
                </a:solidFill>
                <a:latin typeface="+mn-lt"/>
                <a:ea typeface="+mn-ea"/>
              </a:rPr>
              <a:t>S-UTS</a:t>
            </a:r>
            <a:endParaRPr lang="ja-JP" altLang="en-US" dirty="0">
              <a:solidFill>
                <a:schemeClr val="accent5"/>
              </a:solidFill>
              <a:latin typeface="+mn-lt"/>
              <a:ea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916" y="-12701"/>
            <a:ext cx="3515084" cy="4695826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3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Speed and Coverage of Mosaic </a:t>
            </a:r>
            <a:r>
              <a:rPr lang="en-US" altLang="ja-JP" dirty="0" smtClean="0"/>
              <a:t>Imager</a:t>
            </a:r>
            <a:endParaRPr kumimoji="1" lang="ja-JP" altLang="en-US" dirty="0"/>
          </a:p>
        </p:txBody>
      </p:sp>
      <p:grpSp>
        <p:nvGrpSpPr>
          <p:cNvPr id="79" name="グループ化 78"/>
          <p:cNvGrpSpPr/>
          <p:nvPr/>
        </p:nvGrpSpPr>
        <p:grpSpPr>
          <a:xfrm>
            <a:off x="106096" y="2269849"/>
            <a:ext cx="4066350" cy="4149278"/>
            <a:chOff x="821239" y="1796291"/>
            <a:chExt cx="4066350" cy="4149278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821239" y="1796291"/>
              <a:ext cx="4066350" cy="4149278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2358741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1392817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3324665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>
              <a:off x="2841704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1875779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Rectangle 47"/>
            <p:cNvSpPr>
              <a:spLocks noChangeArrowheads="1"/>
            </p:cNvSpPr>
            <p:nvPr/>
          </p:nvSpPr>
          <p:spPr bwMode="auto">
            <a:xfrm>
              <a:off x="3807629" y="248169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Rectangle 52"/>
            <p:cNvSpPr>
              <a:spLocks noChangeArrowheads="1"/>
            </p:cNvSpPr>
            <p:nvPr/>
          </p:nvSpPr>
          <p:spPr bwMode="auto">
            <a:xfrm>
              <a:off x="2358741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Rectangle 55"/>
            <p:cNvSpPr>
              <a:spLocks noChangeArrowheads="1"/>
            </p:cNvSpPr>
            <p:nvPr/>
          </p:nvSpPr>
          <p:spPr bwMode="auto">
            <a:xfrm>
              <a:off x="1392817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Rectangle 65"/>
            <p:cNvSpPr>
              <a:spLocks noChangeArrowheads="1"/>
            </p:cNvSpPr>
            <p:nvPr/>
          </p:nvSpPr>
          <p:spPr bwMode="auto">
            <a:xfrm>
              <a:off x="3324665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Rectangle 88"/>
            <p:cNvSpPr>
              <a:spLocks noChangeArrowheads="1"/>
            </p:cNvSpPr>
            <p:nvPr/>
          </p:nvSpPr>
          <p:spPr bwMode="auto">
            <a:xfrm>
              <a:off x="2841704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Rectangle 91"/>
            <p:cNvSpPr>
              <a:spLocks noChangeArrowheads="1"/>
            </p:cNvSpPr>
            <p:nvPr/>
          </p:nvSpPr>
          <p:spPr bwMode="auto">
            <a:xfrm>
              <a:off x="1875779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Rectangle 101"/>
            <p:cNvSpPr>
              <a:spLocks noChangeArrowheads="1"/>
            </p:cNvSpPr>
            <p:nvPr/>
          </p:nvSpPr>
          <p:spPr bwMode="auto">
            <a:xfrm>
              <a:off x="3807629" y="271351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Rectangle 70"/>
            <p:cNvSpPr>
              <a:spLocks noChangeArrowheads="1"/>
            </p:cNvSpPr>
            <p:nvPr/>
          </p:nvSpPr>
          <p:spPr bwMode="auto">
            <a:xfrm>
              <a:off x="2358741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Rectangle 73"/>
            <p:cNvSpPr>
              <a:spLocks noChangeArrowheads="1"/>
            </p:cNvSpPr>
            <p:nvPr/>
          </p:nvSpPr>
          <p:spPr bwMode="auto">
            <a:xfrm>
              <a:off x="1392817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Rectangle 83"/>
            <p:cNvSpPr>
              <a:spLocks noChangeArrowheads="1"/>
            </p:cNvSpPr>
            <p:nvPr/>
          </p:nvSpPr>
          <p:spPr bwMode="auto">
            <a:xfrm>
              <a:off x="3324665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106"/>
            <p:cNvSpPr>
              <a:spLocks noChangeArrowheads="1"/>
            </p:cNvSpPr>
            <p:nvPr/>
          </p:nvSpPr>
          <p:spPr bwMode="auto">
            <a:xfrm>
              <a:off x="2841704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Rectangle 109"/>
            <p:cNvSpPr>
              <a:spLocks noChangeArrowheads="1"/>
            </p:cNvSpPr>
            <p:nvPr/>
          </p:nvSpPr>
          <p:spPr bwMode="auto">
            <a:xfrm>
              <a:off x="1875779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Rectangle 119"/>
            <p:cNvSpPr>
              <a:spLocks noChangeArrowheads="1"/>
            </p:cNvSpPr>
            <p:nvPr/>
          </p:nvSpPr>
          <p:spPr bwMode="auto">
            <a:xfrm>
              <a:off x="3807629" y="2941538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1392817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358741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3324665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Rectangle 39"/>
            <p:cNvSpPr>
              <a:spLocks noChangeArrowheads="1"/>
            </p:cNvSpPr>
            <p:nvPr/>
          </p:nvSpPr>
          <p:spPr bwMode="auto">
            <a:xfrm>
              <a:off x="1875779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Rectangle 44"/>
            <p:cNvSpPr>
              <a:spLocks noChangeArrowheads="1"/>
            </p:cNvSpPr>
            <p:nvPr/>
          </p:nvSpPr>
          <p:spPr bwMode="auto">
            <a:xfrm>
              <a:off x="2841704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Rectangle 49"/>
            <p:cNvSpPr>
              <a:spLocks noChangeArrowheads="1"/>
            </p:cNvSpPr>
            <p:nvPr/>
          </p:nvSpPr>
          <p:spPr bwMode="auto">
            <a:xfrm>
              <a:off x="3807629" y="316956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Rectangle 57"/>
            <p:cNvSpPr>
              <a:spLocks noChangeArrowheads="1"/>
            </p:cNvSpPr>
            <p:nvPr/>
          </p:nvSpPr>
          <p:spPr bwMode="auto">
            <a:xfrm>
              <a:off x="1392817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2358741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Rectangle 67"/>
            <p:cNvSpPr>
              <a:spLocks noChangeArrowheads="1"/>
            </p:cNvSpPr>
            <p:nvPr/>
          </p:nvSpPr>
          <p:spPr bwMode="auto">
            <a:xfrm>
              <a:off x="3324665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Rectangle 93"/>
            <p:cNvSpPr>
              <a:spLocks noChangeArrowheads="1"/>
            </p:cNvSpPr>
            <p:nvPr/>
          </p:nvSpPr>
          <p:spPr bwMode="auto">
            <a:xfrm>
              <a:off x="1875779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Rectangle 98"/>
            <p:cNvSpPr>
              <a:spLocks noChangeArrowheads="1"/>
            </p:cNvSpPr>
            <p:nvPr/>
          </p:nvSpPr>
          <p:spPr bwMode="auto">
            <a:xfrm>
              <a:off x="2841704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Rectangle 103"/>
            <p:cNvSpPr>
              <a:spLocks noChangeArrowheads="1"/>
            </p:cNvSpPr>
            <p:nvPr/>
          </p:nvSpPr>
          <p:spPr bwMode="auto">
            <a:xfrm>
              <a:off x="3807629" y="340138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Rectangle 75"/>
            <p:cNvSpPr>
              <a:spLocks noChangeArrowheads="1"/>
            </p:cNvSpPr>
            <p:nvPr/>
          </p:nvSpPr>
          <p:spPr bwMode="auto">
            <a:xfrm>
              <a:off x="1392817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Rectangle 80"/>
            <p:cNvSpPr>
              <a:spLocks noChangeArrowheads="1"/>
            </p:cNvSpPr>
            <p:nvPr/>
          </p:nvSpPr>
          <p:spPr bwMode="auto">
            <a:xfrm>
              <a:off x="2358741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Rectangle 85"/>
            <p:cNvSpPr>
              <a:spLocks noChangeArrowheads="1"/>
            </p:cNvSpPr>
            <p:nvPr/>
          </p:nvSpPr>
          <p:spPr bwMode="auto">
            <a:xfrm>
              <a:off x="3324665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Rectangle 111"/>
            <p:cNvSpPr>
              <a:spLocks noChangeArrowheads="1"/>
            </p:cNvSpPr>
            <p:nvPr/>
          </p:nvSpPr>
          <p:spPr bwMode="auto">
            <a:xfrm>
              <a:off x="1875779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2841704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Rectangle 121"/>
            <p:cNvSpPr>
              <a:spLocks noChangeArrowheads="1"/>
            </p:cNvSpPr>
            <p:nvPr/>
          </p:nvSpPr>
          <p:spPr bwMode="auto">
            <a:xfrm>
              <a:off x="3807629" y="3629404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2358741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Rectangle 20"/>
            <p:cNvSpPr>
              <a:spLocks noChangeArrowheads="1"/>
            </p:cNvSpPr>
            <p:nvPr/>
          </p:nvSpPr>
          <p:spPr bwMode="auto">
            <a:xfrm>
              <a:off x="1392817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3324665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Rectangle 35"/>
            <p:cNvSpPr>
              <a:spLocks noChangeArrowheads="1"/>
            </p:cNvSpPr>
            <p:nvPr/>
          </p:nvSpPr>
          <p:spPr bwMode="auto">
            <a:xfrm>
              <a:off x="2841704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Rectangle 38"/>
            <p:cNvSpPr>
              <a:spLocks noChangeArrowheads="1"/>
            </p:cNvSpPr>
            <p:nvPr/>
          </p:nvSpPr>
          <p:spPr bwMode="auto">
            <a:xfrm>
              <a:off x="1875779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807629" y="3859963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Rectangle 53"/>
            <p:cNvSpPr>
              <a:spLocks noChangeArrowheads="1"/>
            </p:cNvSpPr>
            <p:nvPr/>
          </p:nvSpPr>
          <p:spPr bwMode="auto">
            <a:xfrm>
              <a:off x="2358741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Rectangle 56"/>
            <p:cNvSpPr>
              <a:spLocks noChangeArrowheads="1"/>
            </p:cNvSpPr>
            <p:nvPr/>
          </p:nvSpPr>
          <p:spPr bwMode="auto">
            <a:xfrm>
              <a:off x="1392817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Rectangle 66"/>
            <p:cNvSpPr>
              <a:spLocks noChangeArrowheads="1"/>
            </p:cNvSpPr>
            <p:nvPr/>
          </p:nvSpPr>
          <p:spPr bwMode="auto">
            <a:xfrm>
              <a:off x="3324665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9"/>
            <p:cNvSpPr>
              <a:spLocks noChangeArrowheads="1"/>
            </p:cNvSpPr>
            <p:nvPr/>
          </p:nvSpPr>
          <p:spPr bwMode="auto">
            <a:xfrm>
              <a:off x="2841704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Rectangle 92"/>
            <p:cNvSpPr>
              <a:spLocks noChangeArrowheads="1"/>
            </p:cNvSpPr>
            <p:nvPr/>
          </p:nvSpPr>
          <p:spPr bwMode="auto">
            <a:xfrm>
              <a:off x="1875779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Rectangle 102"/>
            <p:cNvSpPr>
              <a:spLocks noChangeArrowheads="1"/>
            </p:cNvSpPr>
            <p:nvPr/>
          </p:nvSpPr>
          <p:spPr bwMode="auto">
            <a:xfrm>
              <a:off x="3807629" y="4091786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Rectangle 71"/>
            <p:cNvSpPr>
              <a:spLocks noChangeArrowheads="1"/>
            </p:cNvSpPr>
            <p:nvPr/>
          </p:nvSpPr>
          <p:spPr bwMode="auto">
            <a:xfrm>
              <a:off x="2358741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Rectangle 74"/>
            <p:cNvSpPr>
              <a:spLocks noChangeArrowheads="1"/>
            </p:cNvSpPr>
            <p:nvPr/>
          </p:nvSpPr>
          <p:spPr bwMode="auto">
            <a:xfrm>
              <a:off x="1392817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Rectangle 84"/>
            <p:cNvSpPr>
              <a:spLocks noChangeArrowheads="1"/>
            </p:cNvSpPr>
            <p:nvPr/>
          </p:nvSpPr>
          <p:spPr bwMode="auto">
            <a:xfrm>
              <a:off x="3324665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Rectangle 107"/>
            <p:cNvSpPr>
              <a:spLocks noChangeArrowheads="1"/>
            </p:cNvSpPr>
            <p:nvPr/>
          </p:nvSpPr>
          <p:spPr bwMode="auto">
            <a:xfrm>
              <a:off x="2841704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Rectangle 110"/>
            <p:cNvSpPr>
              <a:spLocks noChangeArrowheads="1"/>
            </p:cNvSpPr>
            <p:nvPr/>
          </p:nvSpPr>
          <p:spPr bwMode="auto">
            <a:xfrm>
              <a:off x="1875779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" name="Rectangle 120"/>
            <p:cNvSpPr>
              <a:spLocks noChangeArrowheads="1"/>
            </p:cNvSpPr>
            <p:nvPr/>
          </p:nvSpPr>
          <p:spPr bwMode="auto">
            <a:xfrm>
              <a:off x="3807629" y="4319807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1392817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" name="Rectangle 27"/>
            <p:cNvSpPr>
              <a:spLocks noChangeArrowheads="1"/>
            </p:cNvSpPr>
            <p:nvPr/>
          </p:nvSpPr>
          <p:spPr bwMode="auto">
            <a:xfrm>
              <a:off x="2358741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Rectangle 32"/>
            <p:cNvSpPr>
              <a:spLocks noChangeArrowheads="1"/>
            </p:cNvSpPr>
            <p:nvPr/>
          </p:nvSpPr>
          <p:spPr bwMode="auto">
            <a:xfrm>
              <a:off x="3324665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" name="Rectangle 40"/>
            <p:cNvSpPr>
              <a:spLocks noChangeArrowheads="1"/>
            </p:cNvSpPr>
            <p:nvPr/>
          </p:nvSpPr>
          <p:spPr bwMode="auto">
            <a:xfrm>
              <a:off x="1875779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" name="Rectangle 45"/>
            <p:cNvSpPr>
              <a:spLocks noChangeArrowheads="1"/>
            </p:cNvSpPr>
            <p:nvPr/>
          </p:nvSpPr>
          <p:spPr bwMode="auto">
            <a:xfrm>
              <a:off x="2841704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Rectangle 50"/>
            <p:cNvSpPr>
              <a:spLocks noChangeArrowheads="1"/>
            </p:cNvSpPr>
            <p:nvPr/>
          </p:nvSpPr>
          <p:spPr bwMode="auto">
            <a:xfrm>
              <a:off x="3807629" y="4545295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Rectangle 58"/>
            <p:cNvSpPr>
              <a:spLocks noChangeArrowheads="1"/>
            </p:cNvSpPr>
            <p:nvPr/>
          </p:nvSpPr>
          <p:spPr bwMode="auto">
            <a:xfrm>
              <a:off x="1392817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Rectangle 63"/>
            <p:cNvSpPr>
              <a:spLocks noChangeArrowheads="1"/>
            </p:cNvSpPr>
            <p:nvPr/>
          </p:nvSpPr>
          <p:spPr bwMode="auto">
            <a:xfrm>
              <a:off x="2358741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3324665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" name="Rectangle 94"/>
            <p:cNvSpPr>
              <a:spLocks noChangeArrowheads="1"/>
            </p:cNvSpPr>
            <p:nvPr/>
          </p:nvSpPr>
          <p:spPr bwMode="auto">
            <a:xfrm>
              <a:off x="1875779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Rectangle 99"/>
            <p:cNvSpPr>
              <a:spLocks noChangeArrowheads="1"/>
            </p:cNvSpPr>
            <p:nvPr/>
          </p:nvSpPr>
          <p:spPr bwMode="auto">
            <a:xfrm>
              <a:off x="2841704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Rectangle 104"/>
            <p:cNvSpPr>
              <a:spLocks noChangeArrowheads="1"/>
            </p:cNvSpPr>
            <p:nvPr/>
          </p:nvSpPr>
          <p:spPr bwMode="auto">
            <a:xfrm>
              <a:off x="3807629" y="4777120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Rectangle 76"/>
            <p:cNvSpPr>
              <a:spLocks noChangeArrowheads="1"/>
            </p:cNvSpPr>
            <p:nvPr/>
          </p:nvSpPr>
          <p:spPr bwMode="auto">
            <a:xfrm>
              <a:off x="1392817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>
              <a:off x="2358741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4" name="Rectangle 86"/>
            <p:cNvSpPr>
              <a:spLocks noChangeArrowheads="1"/>
            </p:cNvSpPr>
            <p:nvPr/>
          </p:nvSpPr>
          <p:spPr bwMode="auto">
            <a:xfrm>
              <a:off x="3324665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Rectangle 112"/>
            <p:cNvSpPr>
              <a:spLocks noChangeArrowheads="1"/>
            </p:cNvSpPr>
            <p:nvPr/>
          </p:nvSpPr>
          <p:spPr bwMode="auto">
            <a:xfrm>
              <a:off x="1875779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6" name="Rectangle 117"/>
            <p:cNvSpPr>
              <a:spLocks noChangeArrowheads="1"/>
            </p:cNvSpPr>
            <p:nvPr/>
          </p:nvSpPr>
          <p:spPr bwMode="auto">
            <a:xfrm>
              <a:off x="2841704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" name="Rectangle 122"/>
            <p:cNvSpPr>
              <a:spLocks noChangeArrowheads="1"/>
            </p:cNvSpPr>
            <p:nvPr/>
          </p:nvSpPr>
          <p:spPr bwMode="auto">
            <a:xfrm>
              <a:off x="3807629" y="5005142"/>
              <a:ext cx="508381" cy="2622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0" name="テキスト ボックス 79"/>
          <p:cNvSpPr txBox="1"/>
          <p:nvPr/>
        </p:nvSpPr>
        <p:spPr>
          <a:xfrm>
            <a:off x="203721" y="1428554"/>
            <a:ext cx="436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Divide FOV into 72 parts.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Need 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the sensor of 2M pixel and 340fps.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947920" y="1428554"/>
            <a:ext cx="3840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Specially ordered Mosaic Imager 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pic>
        <p:nvPicPr>
          <p:cNvPr id="82" name="図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9" y="1946776"/>
            <a:ext cx="3568588" cy="2676441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715" y="4211181"/>
            <a:ext cx="3054285" cy="246006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3600867" y="4175211"/>
            <a:ext cx="87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kumimoji="1" lang="ja-JP" altLang="en-US" sz="24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643598" y="5780806"/>
            <a:ext cx="87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kumimoji="1" lang="ja-JP" altLang="en-US" sz="24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71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Mosaic Imager system</a:t>
            </a:r>
            <a:endParaRPr lang="ja-JP" altLang="en-US" dirty="0" smtClean="0"/>
          </a:p>
        </p:txBody>
      </p:sp>
      <p:grpSp>
        <p:nvGrpSpPr>
          <p:cNvPr id="20495" name="グループ化 20494"/>
          <p:cNvGrpSpPr/>
          <p:nvPr/>
        </p:nvGrpSpPr>
        <p:grpSpPr>
          <a:xfrm>
            <a:off x="5696139" y="1331571"/>
            <a:ext cx="2447735" cy="5398900"/>
            <a:chOff x="2762440" y="2331696"/>
            <a:chExt cx="1974164" cy="4354358"/>
          </a:xfrm>
        </p:grpSpPr>
        <p:sp>
          <p:nvSpPr>
            <p:cNvPr id="4" name="Oval 6"/>
            <p:cNvSpPr>
              <a:spLocks noChangeArrowheads="1"/>
            </p:cNvSpPr>
            <p:nvPr/>
          </p:nvSpPr>
          <p:spPr bwMode="auto">
            <a:xfrm>
              <a:off x="2762440" y="4189916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Rectangle 70"/>
            <p:cNvSpPr>
              <a:spLocks noChangeArrowheads="1"/>
            </p:cNvSpPr>
            <p:nvPr/>
          </p:nvSpPr>
          <p:spPr bwMode="auto">
            <a:xfrm>
              <a:off x="3057572" y="440975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Rectangle 73"/>
            <p:cNvSpPr>
              <a:spLocks noChangeArrowheads="1"/>
            </p:cNvSpPr>
            <p:nvPr/>
          </p:nvSpPr>
          <p:spPr bwMode="auto">
            <a:xfrm>
              <a:off x="2872158" y="440975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Rectangle 83"/>
            <p:cNvSpPr>
              <a:spLocks noChangeArrowheads="1"/>
            </p:cNvSpPr>
            <p:nvPr/>
          </p:nvSpPr>
          <p:spPr bwMode="auto">
            <a:xfrm>
              <a:off x="3242986" y="440975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" name="Rectangle 75"/>
            <p:cNvSpPr>
              <a:spLocks noChangeArrowheads="1"/>
            </p:cNvSpPr>
            <p:nvPr/>
          </p:nvSpPr>
          <p:spPr bwMode="auto">
            <a:xfrm>
              <a:off x="2872158" y="454179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" name="Rectangle 80"/>
            <p:cNvSpPr>
              <a:spLocks noChangeArrowheads="1"/>
            </p:cNvSpPr>
            <p:nvPr/>
          </p:nvSpPr>
          <p:spPr bwMode="auto">
            <a:xfrm>
              <a:off x="3057572" y="454179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Rectangle 85"/>
            <p:cNvSpPr>
              <a:spLocks noChangeArrowheads="1"/>
            </p:cNvSpPr>
            <p:nvPr/>
          </p:nvSpPr>
          <p:spPr bwMode="auto">
            <a:xfrm>
              <a:off x="3242986" y="454179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3057572" y="467431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>
              <a:off x="2872158" y="467431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Rectangle 84"/>
            <p:cNvSpPr>
              <a:spLocks noChangeArrowheads="1"/>
            </p:cNvSpPr>
            <p:nvPr/>
          </p:nvSpPr>
          <p:spPr bwMode="auto">
            <a:xfrm>
              <a:off x="3242986" y="467431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4" name="Rectangle 76"/>
            <p:cNvSpPr>
              <a:spLocks noChangeArrowheads="1"/>
            </p:cNvSpPr>
            <p:nvPr/>
          </p:nvSpPr>
          <p:spPr bwMode="auto">
            <a:xfrm>
              <a:off x="2872158" y="48058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Rectangle 81"/>
            <p:cNvSpPr>
              <a:spLocks noChangeArrowheads="1"/>
            </p:cNvSpPr>
            <p:nvPr/>
          </p:nvSpPr>
          <p:spPr bwMode="auto">
            <a:xfrm>
              <a:off x="3057572" y="48058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6" name="Rectangle 86"/>
            <p:cNvSpPr>
              <a:spLocks noChangeArrowheads="1"/>
            </p:cNvSpPr>
            <p:nvPr/>
          </p:nvSpPr>
          <p:spPr bwMode="auto">
            <a:xfrm>
              <a:off x="3242986" y="48058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951166" y="4193245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" name="Rectangle 106"/>
            <p:cNvSpPr>
              <a:spLocks noChangeArrowheads="1"/>
            </p:cNvSpPr>
            <p:nvPr/>
          </p:nvSpPr>
          <p:spPr bwMode="auto">
            <a:xfrm>
              <a:off x="4339005" y="441308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" name="Rectangle 109"/>
            <p:cNvSpPr>
              <a:spLocks noChangeArrowheads="1"/>
            </p:cNvSpPr>
            <p:nvPr/>
          </p:nvSpPr>
          <p:spPr bwMode="auto">
            <a:xfrm>
              <a:off x="4153591" y="441308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4" name="Rectangle 119"/>
            <p:cNvSpPr>
              <a:spLocks noChangeArrowheads="1"/>
            </p:cNvSpPr>
            <p:nvPr/>
          </p:nvSpPr>
          <p:spPr bwMode="auto">
            <a:xfrm>
              <a:off x="4524420" y="441308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7" name="Rectangle 111"/>
            <p:cNvSpPr>
              <a:spLocks noChangeArrowheads="1"/>
            </p:cNvSpPr>
            <p:nvPr/>
          </p:nvSpPr>
          <p:spPr bwMode="auto">
            <a:xfrm>
              <a:off x="4153591" y="4545121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8" name="Rectangle 116"/>
            <p:cNvSpPr>
              <a:spLocks noChangeArrowheads="1"/>
            </p:cNvSpPr>
            <p:nvPr/>
          </p:nvSpPr>
          <p:spPr bwMode="auto">
            <a:xfrm>
              <a:off x="4339005" y="4545121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9" name="Rectangle 121"/>
            <p:cNvSpPr>
              <a:spLocks noChangeArrowheads="1"/>
            </p:cNvSpPr>
            <p:nvPr/>
          </p:nvSpPr>
          <p:spPr bwMode="auto">
            <a:xfrm>
              <a:off x="4524420" y="4545121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2" name="Rectangle 107"/>
            <p:cNvSpPr>
              <a:spLocks noChangeArrowheads="1"/>
            </p:cNvSpPr>
            <p:nvPr/>
          </p:nvSpPr>
          <p:spPr bwMode="auto">
            <a:xfrm>
              <a:off x="4339005" y="4677648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3" name="Rectangle 110"/>
            <p:cNvSpPr>
              <a:spLocks noChangeArrowheads="1"/>
            </p:cNvSpPr>
            <p:nvPr/>
          </p:nvSpPr>
          <p:spPr bwMode="auto">
            <a:xfrm>
              <a:off x="4153591" y="4677648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4" name="Rectangle 120"/>
            <p:cNvSpPr>
              <a:spLocks noChangeArrowheads="1"/>
            </p:cNvSpPr>
            <p:nvPr/>
          </p:nvSpPr>
          <p:spPr bwMode="auto">
            <a:xfrm>
              <a:off x="4524420" y="4677648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7" name="Rectangle 112"/>
            <p:cNvSpPr>
              <a:spLocks noChangeArrowheads="1"/>
            </p:cNvSpPr>
            <p:nvPr/>
          </p:nvSpPr>
          <p:spPr bwMode="auto">
            <a:xfrm>
              <a:off x="4153591" y="480920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8" name="Rectangle 117"/>
            <p:cNvSpPr>
              <a:spLocks noChangeArrowheads="1"/>
            </p:cNvSpPr>
            <p:nvPr/>
          </p:nvSpPr>
          <p:spPr bwMode="auto">
            <a:xfrm>
              <a:off x="4339005" y="480920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9" name="Rectangle 122"/>
            <p:cNvSpPr>
              <a:spLocks noChangeArrowheads="1"/>
            </p:cNvSpPr>
            <p:nvPr/>
          </p:nvSpPr>
          <p:spPr bwMode="auto">
            <a:xfrm>
              <a:off x="4524420" y="480920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" name="Oval 6"/>
            <p:cNvSpPr>
              <a:spLocks noChangeArrowheads="1"/>
            </p:cNvSpPr>
            <p:nvPr/>
          </p:nvSpPr>
          <p:spPr bwMode="auto">
            <a:xfrm>
              <a:off x="2786770" y="3259740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0" name="Rectangle 52"/>
            <p:cNvSpPr>
              <a:spLocks noChangeArrowheads="1"/>
            </p:cNvSpPr>
            <p:nvPr/>
          </p:nvSpPr>
          <p:spPr bwMode="auto">
            <a:xfrm>
              <a:off x="3081902" y="343580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" name="Rectangle 55"/>
            <p:cNvSpPr>
              <a:spLocks noChangeArrowheads="1"/>
            </p:cNvSpPr>
            <p:nvPr/>
          </p:nvSpPr>
          <p:spPr bwMode="auto">
            <a:xfrm>
              <a:off x="2896488" y="343580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2" name="Rectangle 65"/>
            <p:cNvSpPr>
              <a:spLocks noChangeArrowheads="1"/>
            </p:cNvSpPr>
            <p:nvPr/>
          </p:nvSpPr>
          <p:spPr bwMode="auto">
            <a:xfrm>
              <a:off x="3267316" y="343580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5" name="Rectangle 57"/>
            <p:cNvSpPr>
              <a:spLocks noChangeArrowheads="1"/>
            </p:cNvSpPr>
            <p:nvPr/>
          </p:nvSpPr>
          <p:spPr bwMode="auto">
            <a:xfrm>
              <a:off x="2896488" y="356784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6" name="Rectangle 62"/>
            <p:cNvSpPr>
              <a:spLocks noChangeArrowheads="1"/>
            </p:cNvSpPr>
            <p:nvPr/>
          </p:nvSpPr>
          <p:spPr bwMode="auto">
            <a:xfrm>
              <a:off x="3081902" y="356784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" name="Rectangle 67"/>
            <p:cNvSpPr>
              <a:spLocks noChangeArrowheads="1"/>
            </p:cNvSpPr>
            <p:nvPr/>
          </p:nvSpPr>
          <p:spPr bwMode="auto">
            <a:xfrm>
              <a:off x="3267316" y="356784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0" name="Rectangle 53"/>
            <p:cNvSpPr>
              <a:spLocks noChangeArrowheads="1"/>
            </p:cNvSpPr>
            <p:nvPr/>
          </p:nvSpPr>
          <p:spPr bwMode="auto">
            <a:xfrm>
              <a:off x="3081902" y="37003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1" name="Rectangle 56"/>
            <p:cNvSpPr>
              <a:spLocks noChangeArrowheads="1"/>
            </p:cNvSpPr>
            <p:nvPr/>
          </p:nvSpPr>
          <p:spPr bwMode="auto">
            <a:xfrm>
              <a:off x="2896488" y="37003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2" name="Rectangle 66"/>
            <p:cNvSpPr>
              <a:spLocks noChangeArrowheads="1"/>
            </p:cNvSpPr>
            <p:nvPr/>
          </p:nvSpPr>
          <p:spPr bwMode="auto">
            <a:xfrm>
              <a:off x="3267316" y="370037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" name="Rectangle 58"/>
            <p:cNvSpPr>
              <a:spLocks noChangeArrowheads="1"/>
            </p:cNvSpPr>
            <p:nvPr/>
          </p:nvSpPr>
          <p:spPr bwMode="auto">
            <a:xfrm>
              <a:off x="2896488" y="3831927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" name="Rectangle 63"/>
            <p:cNvSpPr>
              <a:spLocks noChangeArrowheads="1"/>
            </p:cNvSpPr>
            <p:nvPr/>
          </p:nvSpPr>
          <p:spPr bwMode="auto">
            <a:xfrm>
              <a:off x="3081902" y="3831927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3267316" y="3831927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7" name="Oval 6"/>
            <p:cNvSpPr>
              <a:spLocks noChangeArrowheads="1"/>
            </p:cNvSpPr>
            <p:nvPr/>
          </p:nvSpPr>
          <p:spPr bwMode="auto">
            <a:xfrm>
              <a:off x="3951166" y="3257899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7" name="Rectangle 88"/>
            <p:cNvSpPr>
              <a:spLocks noChangeArrowheads="1"/>
            </p:cNvSpPr>
            <p:nvPr/>
          </p:nvSpPr>
          <p:spPr bwMode="auto">
            <a:xfrm>
              <a:off x="4339005" y="343396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8" name="Rectangle 91"/>
            <p:cNvSpPr>
              <a:spLocks noChangeArrowheads="1"/>
            </p:cNvSpPr>
            <p:nvPr/>
          </p:nvSpPr>
          <p:spPr bwMode="auto">
            <a:xfrm>
              <a:off x="4153591" y="343396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4524420" y="343396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2" name="Rectangle 93"/>
            <p:cNvSpPr>
              <a:spLocks noChangeArrowheads="1"/>
            </p:cNvSpPr>
            <p:nvPr/>
          </p:nvSpPr>
          <p:spPr bwMode="auto">
            <a:xfrm>
              <a:off x="4153591" y="356600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3" name="Rectangle 98"/>
            <p:cNvSpPr>
              <a:spLocks noChangeArrowheads="1"/>
            </p:cNvSpPr>
            <p:nvPr/>
          </p:nvSpPr>
          <p:spPr bwMode="auto">
            <a:xfrm>
              <a:off x="4339005" y="356600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4" name="Rectangle 103"/>
            <p:cNvSpPr>
              <a:spLocks noChangeArrowheads="1"/>
            </p:cNvSpPr>
            <p:nvPr/>
          </p:nvSpPr>
          <p:spPr bwMode="auto">
            <a:xfrm>
              <a:off x="4524420" y="3566005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7" name="Rectangle 89"/>
            <p:cNvSpPr>
              <a:spLocks noChangeArrowheads="1"/>
            </p:cNvSpPr>
            <p:nvPr/>
          </p:nvSpPr>
          <p:spPr bwMode="auto">
            <a:xfrm>
              <a:off x="4339005" y="369853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8" name="Rectangle 92"/>
            <p:cNvSpPr>
              <a:spLocks noChangeArrowheads="1"/>
            </p:cNvSpPr>
            <p:nvPr/>
          </p:nvSpPr>
          <p:spPr bwMode="auto">
            <a:xfrm>
              <a:off x="4153591" y="369853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9" name="Rectangle 102"/>
            <p:cNvSpPr>
              <a:spLocks noChangeArrowheads="1"/>
            </p:cNvSpPr>
            <p:nvPr/>
          </p:nvSpPr>
          <p:spPr bwMode="auto">
            <a:xfrm>
              <a:off x="4524420" y="3698532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2" name="Rectangle 94"/>
            <p:cNvSpPr>
              <a:spLocks noChangeArrowheads="1"/>
            </p:cNvSpPr>
            <p:nvPr/>
          </p:nvSpPr>
          <p:spPr bwMode="auto">
            <a:xfrm>
              <a:off x="4153591" y="383008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3" name="Rectangle 99"/>
            <p:cNvSpPr>
              <a:spLocks noChangeArrowheads="1"/>
            </p:cNvSpPr>
            <p:nvPr/>
          </p:nvSpPr>
          <p:spPr bwMode="auto">
            <a:xfrm>
              <a:off x="4339005" y="383008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4" name="Rectangle 104"/>
            <p:cNvSpPr>
              <a:spLocks noChangeArrowheads="1"/>
            </p:cNvSpPr>
            <p:nvPr/>
          </p:nvSpPr>
          <p:spPr bwMode="auto">
            <a:xfrm>
              <a:off x="4524420" y="3830086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1" name="Oval 6"/>
            <p:cNvSpPr>
              <a:spLocks noChangeArrowheads="1"/>
            </p:cNvSpPr>
            <p:nvPr/>
          </p:nvSpPr>
          <p:spPr bwMode="auto">
            <a:xfrm>
              <a:off x="2786770" y="2331696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2" name="Rectangle 16"/>
            <p:cNvSpPr>
              <a:spLocks noChangeArrowheads="1"/>
            </p:cNvSpPr>
            <p:nvPr/>
          </p:nvSpPr>
          <p:spPr bwMode="auto">
            <a:xfrm>
              <a:off x="3081902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3" name="Rectangle 19"/>
            <p:cNvSpPr>
              <a:spLocks noChangeArrowheads="1"/>
            </p:cNvSpPr>
            <p:nvPr/>
          </p:nvSpPr>
          <p:spPr bwMode="auto">
            <a:xfrm>
              <a:off x="2896488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" name="Rectangle 29"/>
            <p:cNvSpPr>
              <a:spLocks noChangeArrowheads="1"/>
            </p:cNvSpPr>
            <p:nvPr/>
          </p:nvSpPr>
          <p:spPr bwMode="auto">
            <a:xfrm>
              <a:off x="3267316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7" name="Rectangle 21"/>
            <p:cNvSpPr>
              <a:spLocks noChangeArrowheads="1"/>
            </p:cNvSpPr>
            <p:nvPr/>
          </p:nvSpPr>
          <p:spPr bwMode="auto">
            <a:xfrm>
              <a:off x="2896488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8" name="Rectangle 26"/>
            <p:cNvSpPr>
              <a:spLocks noChangeArrowheads="1"/>
            </p:cNvSpPr>
            <p:nvPr/>
          </p:nvSpPr>
          <p:spPr bwMode="auto">
            <a:xfrm>
              <a:off x="3081902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9" name="Rectangle 31"/>
            <p:cNvSpPr>
              <a:spLocks noChangeArrowheads="1"/>
            </p:cNvSpPr>
            <p:nvPr/>
          </p:nvSpPr>
          <p:spPr bwMode="auto">
            <a:xfrm>
              <a:off x="3267316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2" name="Rectangle 17"/>
            <p:cNvSpPr>
              <a:spLocks noChangeArrowheads="1"/>
            </p:cNvSpPr>
            <p:nvPr/>
          </p:nvSpPr>
          <p:spPr bwMode="auto">
            <a:xfrm>
              <a:off x="3081902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3" name="Rectangle 20"/>
            <p:cNvSpPr>
              <a:spLocks noChangeArrowheads="1"/>
            </p:cNvSpPr>
            <p:nvPr/>
          </p:nvSpPr>
          <p:spPr bwMode="auto">
            <a:xfrm>
              <a:off x="2896488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4" name="Rectangle 30"/>
            <p:cNvSpPr>
              <a:spLocks noChangeArrowheads="1"/>
            </p:cNvSpPr>
            <p:nvPr/>
          </p:nvSpPr>
          <p:spPr bwMode="auto">
            <a:xfrm>
              <a:off x="3267316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7" name="Rectangle 22"/>
            <p:cNvSpPr>
              <a:spLocks noChangeArrowheads="1"/>
            </p:cNvSpPr>
            <p:nvPr/>
          </p:nvSpPr>
          <p:spPr bwMode="auto">
            <a:xfrm>
              <a:off x="2896488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" name="Rectangle 27"/>
            <p:cNvSpPr>
              <a:spLocks noChangeArrowheads="1"/>
            </p:cNvSpPr>
            <p:nvPr/>
          </p:nvSpPr>
          <p:spPr bwMode="auto">
            <a:xfrm>
              <a:off x="3081902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9" name="Rectangle 32"/>
            <p:cNvSpPr>
              <a:spLocks noChangeArrowheads="1"/>
            </p:cNvSpPr>
            <p:nvPr/>
          </p:nvSpPr>
          <p:spPr bwMode="auto">
            <a:xfrm>
              <a:off x="3267316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5" name="Oval 6"/>
            <p:cNvSpPr>
              <a:spLocks noChangeArrowheads="1"/>
            </p:cNvSpPr>
            <p:nvPr/>
          </p:nvSpPr>
          <p:spPr bwMode="auto">
            <a:xfrm>
              <a:off x="3956046" y="2331696"/>
              <a:ext cx="780558" cy="796477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" name="Rectangle 34"/>
            <p:cNvSpPr>
              <a:spLocks noChangeArrowheads="1"/>
            </p:cNvSpPr>
            <p:nvPr/>
          </p:nvSpPr>
          <p:spPr bwMode="auto">
            <a:xfrm>
              <a:off x="4343885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0" name="Rectangle 37"/>
            <p:cNvSpPr>
              <a:spLocks noChangeArrowheads="1"/>
            </p:cNvSpPr>
            <p:nvPr/>
          </p:nvSpPr>
          <p:spPr bwMode="auto">
            <a:xfrm>
              <a:off x="4158471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1" name="Rectangle 47"/>
            <p:cNvSpPr>
              <a:spLocks noChangeArrowheads="1"/>
            </p:cNvSpPr>
            <p:nvPr/>
          </p:nvSpPr>
          <p:spPr bwMode="auto">
            <a:xfrm>
              <a:off x="4529300" y="246326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4" name="Rectangle 39"/>
            <p:cNvSpPr>
              <a:spLocks noChangeArrowheads="1"/>
            </p:cNvSpPr>
            <p:nvPr/>
          </p:nvSpPr>
          <p:spPr bwMode="auto">
            <a:xfrm>
              <a:off x="4158471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5" name="Rectangle 44"/>
            <p:cNvSpPr>
              <a:spLocks noChangeArrowheads="1"/>
            </p:cNvSpPr>
            <p:nvPr/>
          </p:nvSpPr>
          <p:spPr bwMode="auto">
            <a:xfrm>
              <a:off x="4343885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6" name="Rectangle 49"/>
            <p:cNvSpPr>
              <a:spLocks noChangeArrowheads="1"/>
            </p:cNvSpPr>
            <p:nvPr/>
          </p:nvSpPr>
          <p:spPr bwMode="auto">
            <a:xfrm>
              <a:off x="4529300" y="259530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" name="Rectangle 35"/>
            <p:cNvSpPr>
              <a:spLocks noChangeArrowheads="1"/>
            </p:cNvSpPr>
            <p:nvPr/>
          </p:nvSpPr>
          <p:spPr bwMode="auto">
            <a:xfrm>
              <a:off x="4343885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0" name="Rectangle 38"/>
            <p:cNvSpPr>
              <a:spLocks noChangeArrowheads="1"/>
            </p:cNvSpPr>
            <p:nvPr/>
          </p:nvSpPr>
          <p:spPr bwMode="auto">
            <a:xfrm>
              <a:off x="4158471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1" name="Rectangle 48"/>
            <p:cNvSpPr>
              <a:spLocks noChangeArrowheads="1"/>
            </p:cNvSpPr>
            <p:nvPr/>
          </p:nvSpPr>
          <p:spPr bwMode="auto">
            <a:xfrm>
              <a:off x="4529300" y="2727829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4" name="Rectangle 40"/>
            <p:cNvSpPr>
              <a:spLocks noChangeArrowheads="1"/>
            </p:cNvSpPr>
            <p:nvPr/>
          </p:nvSpPr>
          <p:spPr bwMode="auto">
            <a:xfrm>
              <a:off x="4158471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5" name="Rectangle 45"/>
            <p:cNvSpPr>
              <a:spLocks noChangeArrowheads="1"/>
            </p:cNvSpPr>
            <p:nvPr/>
          </p:nvSpPr>
          <p:spPr bwMode="auto">
            <a:xfrm>
              <a:off x="4343885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6" name="Rectangle 50"/>
            <p:cNvSpPr>
              <a:spLocks noChangeArrowheads="1"/>
            </p:cNvSpPr>
            <p:nvPr/>
          </p:nvSpPr>
          <p:spPr bwMode="auto">
            <a:xfrm>
              <a:off x="4529300" y="2859383"/>
              <a:ext cx="97586" cy="503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正方形/長方形 2"/>
            <p:cNvSpPr/>
            <p:nvPr/>
          </p:nvSpPr>
          <p:spPr bwMode="auto">
            <a:xfrm>
              <a:off x="4062766" y="4311863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9" name="正方形/長方形 448"/>
            <p:cNvSpPr/>
            <p:nvPr/>
          </p:nvSpPr>
          <p:spPr bwMode="auto">
            <a:xfrm>
              <a:off x="2869656" y="4308534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正方形/長方形 449"/>
            <p:cNvSpPr/>
            <p:nvPr/>
          </p:nvSpPr>
          <p:spPr bwMode="auto">
            <a:xfrm>
              <a:off x="2894048" y="3378358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1" name="正方形/長方形 450"/>
            <p:cNvSpPr/>
            <p:nvPr/>
          </p:nvSpPr>
          <p:spPr bwMode="auto">
            <a:xfrm>
              <a:off x="4062766" y="3374889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2" name="正方形/長方形 451"/>
            <p:cNvSpPr/>
            <p:nvPr/>
          </p:nvSpPr>
          <p:spPr bwMode="auto">
            <a:xfrm>
              <a:off x="4065206" y="2444740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正方形/長方形 452"/>
            <p:cNvSpPr/>
            <p:nvPr/>
          </p:nvSpPr>
          <p:spPr bwMode="auto">
            <a:xfrm>
              <a:off x="2896488" y="2448209"/>
              <a:ext cx="559240" cy="55924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54" name="グループ化 453"/>
            <p:cNvGrpSpPr/>
            <p:nvPr/>
          </p:nvGrpSpPr>
          <p:grpSpPr>
            <a:xfrm>
              <a:off x="3057572" y="5278912"/>
              <a:ext cx="1379019" cy="1407142"/>
              <a:chOff x="821239" y="1796291"/>
              <a:chExt cx="4066350" cy="4149278"/>
            </a:xfrm>
          </p:grpSpPr>
          <p:sp>
            <p:nvSpPr>
              <p:cNvPr id="455" name="Oval 6"/>
              <p:cNvSpPr>
                <a:spLocks noChangeArrowheads="1"/>
              </p:cNvSpPr>
              <p:nvPr/>
            </p:nvSpPr>
            <p:spPr bwMode="auto">
              <a:xfrm>
                <a:off x="821239" y="1796291"/>
                <a:ext cx="4066350" cy="4149278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6" name="Rectangle 16"/>
              <p:cNvSpPr>
                <a:spLocks noChangeArrowheads="1"/>
              </p:cNvSpPr>
              <p:nvPr/>
            </p:nvSpPr>
            <p:spPr bwMode="auto">
              <a:xfrm>
                <a:off x="2358741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7" name="Rectangle 19"/>
              <p:cNvSpPr>
                <a:spLocks noChangeArrowheads="1"/>
              </p:cNvSpPr>
              <p:nvPr/>
            </p:nvSpPr>
            <p:spPr bwMode="auto">
              <a:xfrm>
                <a:off x="1392817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8" name="Rectangle 29"/>
              <p:cNvSpPr>
                <a:spLocks noChangeArrowheads="1"/>
              </p:cNvSpPr>
              <p:nvPr/>
            </p:nvSpPr>
            <p:spPr bwMode="auto">
              <a:xfrm>
                <a:off x="3324665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9" name="Rectangle 34"/>
              <p:cNvSpPr>
                <a:spLocks noChangeArrowheads="1"/>
              </p:cNvSpPr>
              <p:nvPr/>
            </p:nvSpPr>
            <p:spPr bwMode="auto">
              <a:xfrm>
                <a:off x="2841704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0" name="Rectangle 37"/>
              <p:cNvSpPr>
                <a:spLocks noChangeArrowheads="1"/>
              </p:cNvSpPr>
              <p:nvPr/>
            </p:nvSpPr>
            <p:spPr bwMode="auto">
              <a:xfrm>
                <a:off x="1875779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" name="Rectangle 47"/>
              <p:cNvSpPr>
                <a:spLocks noChangeArrowheads="1"/>
              </p:cNvSpPr>
              <p:nvPr/>
            </p:nvSpPr>
            <p:spPr bwMode="auto">
              <a:xfrm>
                <a:off x="3807629" y="248169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2" name="Rectangle 52"/>
              <p:cNvSpPr>
                <a:spLocks noChangeArrowheads="1"/>
              </p:cNvSpPr>
              <p:nvPr/>
            </p:nvSpPr>
            <p:spPr bwMode="auto">
              <a:xfrm>
                <a:off x="2358741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3" name="Rectangle 55"/>
              <p:cNvSpPr>
                <a:spLocks noChangeArrowheads="1"/>
              </p:cNvSpPr>
              <p:nvPr/>
            </p:nvSpPr>
            <p:spPr bwMode="auto">
              <a:xfrm>
                <a:off x="1392817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4" name="Rectangle 65"/>
              <p:cNvSpPr>
                <a:spLocks noChangeArrowheads="1"/>
              </p:cNvSpPr>
              <p:nvPr/>
            </p:nvSpPr>
            <p:spPr bwMode="auto">
              <a:xfrm>
                <a:off x="3324665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5" name="Rectangle 88"/>
              <p:cNvSpPr>
                <a:spLocks noChangeArrowheads="1"/>
              </p:cNvSpPr>
              <p:nvPr/>
            </p:nvSpPr>
            <p:spPr bwMode="auto">
              <a:xfrm>
                <a:off x="2841704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6" name="Rectangle 91"/>
              <p:cNvSpPr>
                <a:spLocks noChangeArrowheads="1"/>
              </p:cNvSpPr>
              <p:nvPr/>
            </p:nvSpPr>
            <p:spPr bwMode="auto">
              <a:xfrm>
                <a:off x="1875779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7" name="Rectangle 101"/>
              <p:cNvSpPr>
                <a:spLocks noChangeArrowheads="1"/>
              </p:cNvSpPr>
              <p:nvPr/>
            </p:nvSpPr>
            <p:spPr bwMode="auto">
              <a:xfrm>
                <a:off x="3807629" y="271351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8" name="Rectangle 70"/>
              <p:cNvSpPr>
                <a:spLocks noChangeArrowheads="1"/>
              </p:cNvSpPr>
              <p:nvPr/>
            </p:nvSpPr>
            <p:spPr bwMode="auto">
              <a:xfrm>
                <a:off x="2358741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9" name="Rectangle 73"/>
              <p:cNvSpPr>
                <a:spLocks noChangeArrowheads="1"/>
              </p:cNvSpPr>
              <p:nvPr/>
            </p:nvSpPr>
            <p:spPr bwMode="auto">
              <a:xfrm>
                <a:off x="1392817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0" name="Rectangle 83"/>
              <p:cNvSpPr>
                <a:spLocks noChangeArrowheads="1"/>
              </p:cNvSpPr>
              <p:nvPr/>
            </p:nvSpPr>
            <p:spPr bwMode="auto">
              <a:xfrm>
                <a:off x="3324665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" name="Rectangle 106"/>
              <p:cNvSpPr>
                <a:spLocks noChangeArrowheads="1"/>
              </p:cNvSpPr>
              <p:nvPr/>
            </p:nvSpPr>
            <p:spPr bwMode="auto">
              <a:xfrm>
                <a:off x="2841704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2" name="Rectangle 109"/>
              <p:cNvSpPr>
                <a:spLocks noChangeArrowheads="1"/>
              </p:cNvSpPr>
              <p:nvPr/>
            </p:nvSpPr>
            <p:spPr bwMode="auto">
              <a:xfrm>
                <a:off x="1875779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3" name="Rectangle 119"/>
              <p:cNvSpPr>
                <a:spLocks noChangeArrowheads="1"/>
              </p:cNvSpPr>
              <p:nvPr/>
            </p:nvSpPr>
            <p:spPr bwMode="auto">
              <a:xfrm>
                <a:off x="3807629" y="2941538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4" name="Rectangle 21"/>
              <p:cNvSpPr>
                <a:spLocks noChangeArrowheads="1"/>
              </p:cNvSpPr>
              <p:nvPr/>
            </p:nvSpPr>
            <p:spPr bwMode="auto">
              <a:xfrm>
                <a:off x="1392817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5" name="Rectangle 26"/>
              <p:cNvSpPr>
                <a:spLocks noChangeArrowheads="1"/>
              </p:cNvSpPr>
              <p:nvPr/>
            </p:nvSpPr>
            <p:spPr bwMode="auto">
              <a:xfrm>
                <a:off x="2358741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6" name="Rectangle 31"/>
              <p:cNvSpPr>
                <a:spLocks noChangeArrowheads="1"/>
              </p:cNvSpPr>
              <p:nvPr/>
            </p:nvSpPr>
            <p:spPr bwMode="auto">
              <a:xfrm>
                <a:off x="3324665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7" name="Rectangle 39"/>
              <p:cNvSpPr>
                <a:spLocks noChangeArrowheads="1"/>
              </p:cNvSpPr>
              <p:nvPr/>
            </p:nvSpPr>
            <p:spPr bwMode="auto">
              <a:xfrm>
                <a:off x="1875779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8" name="Rectangle 44"/>
              <p:cNvSpPr>
                <a:spLocks noChangeArrowheads="1"/>
              </p:cNvSpPr>
              <p:nvPr/>
            </p:nvSpPr>
            <p:spPr bwMode="auto">
              <a:xfrm>
                <a:off x="2841704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9" name="Rectangle 49"/>
              <p:cNvSpPr>
                <a:spLocks noChangeArrowheads="1"/>
              </p:cNvSpPr>
              <p:nvPr/>
            </p:nvSpPr>
            <p:spPr bwMode="auto">
              <a:xfrm>
                <a:off x="3807629" y="316956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0" name="Rectangle 57"/>
              <p:cNvSpPr>
                <a:spLocks noChangeArrowheads="1"/>
              </p:cNvSpPr>
              <p:nvPr/>
            </p:nvSpPr>
            <p:spPr bwMode="auto">
              <a:xfrm>
                <a:off x="1392817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" name="Rectangle 62"/>
              <p:cNvSpPr>
                <a:spLocks noChangeArrowheads="1"/>
              </p:cNvSpPr>
              <p:nvPr/>
            </p:nvSpPr>
            <p:spPr bwMode="auto">
              <a:xfrm>
                <a:off x="2358741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2" name="Rectangle 67"/>
              <p:cNvSpPr>
                <a:spLocks noChangeArrowheads="1"/>
              </p:cNvSpPr>
              <p:nvPr/>
            </p:nvSpPr>
            <p:spPr bwMode="auto">
              <a:xfrm>
                <a:off x="3324665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3" name="Rectangle 93"/>
              <p:cNvSpPr>
                <a:spLocks noChangeArrowheads="1"/>
              </p:cNvSpPr>
              <p:nvPr/>
            </p:nvSpPr>
            <p:spPr bwMode="auto">
              <a:xfrm>
                <a:off x="1875779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4" name="Rectangle 98"/>
              <p:cNvSpPr>
                <a:spLocks noChangeArrowheads="1"/>
              </p:cNvSpPr>
              <p:nvPr/>
            </p:nvSpPr>
            <p:spPr bwMode="auto">
              <a:xfrm>
                <a:off x="2841704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5" name="Rectangle 103"/>
              <p:cNvSpPr>
                <a:spLocks noChangeArrowheads="1"/>
              </p:cNvSpPr>
              <p:nvPr/>
            </p:nvSpPr>
            <p:spPr bwMode="auto">
              <a:xfrm>
                <a:off x="3807629" y="340138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6" name="Rectangle 75"/>
              <p:cNvSpPr>
                <a:spLocks noChangeArrowheads="1"/>
              </p:cNvSpPr>
              <p:nvPr/>
            </p:nvSpPr>
            <p:spPr bwMode="auto">
              <a:xfrm>
                <a:off x="1392817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7" name="Rectangle 80"/>
              <p:cNvSpPr>
                <a:spLocks noChangeArrowheads="1"/>
              </p:cNvSpPr>
              <p:nvPr/>
            </p:nvSpPr>
            <p:spPr bwMode="auto">
              <a:xfrm>
                <a:off x="2358741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8" name="Rectangle 85"/>
              <p:cNvSpPr>
                <a:spLocks noChangeArrowheads="1"/>
              </p:cNvSpPr>
              <p:nvPr/>
            </p:nvSpPr>
            <p:spPr bwMode="auto">
              <a:xfrm>
                <a:off x="3324665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9" name="Rectangle 111"/>
              <p:cNvSpPr>
                <a:spLocks noChangeArrowheads="1"/>
              </p:cNvSpPr>
              <p:nvPr/>
            </p:nvSpPr>
            <p:spPr bwMode="auto">
              <a:xfrm>
                <a:off x="1875779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0" name="Rectangle 116"/>
              <p:cNvSpPr>
                <a:spLocks noChangeArrowheads="1"/>
              </p:cNvSpPr>
              <p:nvPr/>
            </p:nvSpPr>
            <p:spPr bwMode="auto">
              <a:xfrm>
                <a:off x="2841704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1" name="Rectangle 121"/>
              <p:cNvSpPr>
                <a:spLocks noChangeArrowheads="1"/>
              </p:cNvSpPr>
              <p:nvPr/>
            </p:nvSpPr>
            <p:spPr bwMode="auto">
              <a:xfrm>
                <a:off x="3807629" y="3629404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2" name="Rectangle 17"/>
              <p:cNvSpPr>
                <a:spLocks noChangeArrowheads="1"/>
              </p:cNvSpPr>
              <p:nvPr/>
            </p:nvSpPr>
            <p:spPr bwMode="auto">
              <a:xfrm>
                <a:off x="2358741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3" name="Rectangle 20"/>
              <p:cNvSpPr>
                <a:spLocks noChangeArrowheads="1"/>
              </p:cNvSpPr>
              <p:nvPr/>
            </p:nvSpPr>
            <p:spPr bwMode="auto">
              <a:xfrm>
                <a:off x="1392817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4" name="Rectangle 30"/>
              <p:cNvSpPr>
                <a:spLocks noChangeArrowheads="1"/>
              </p:cNvSpPr>
              <p:nvPr/>
            </p:nvSpPr>
            <p:spPr bwMode="auto">
              <a:xfrm>
                <a:off x="3324665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5" name="Rectangle 35"/>
              <p:cNvSpPr>
                <a:spLocks noChangeArrowheads="1"/>
              </p:cNvSpPr>
              <p:nvPr/>
            </p:nvSpPr>
            <p:spPr bwMode="auto">
              <a:xfrm>
                <a:off x="2841704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6" name="Rectangle 38"/>
              <p:cNvSpPr>
                <a:spLocks noChangeArrowheads="1"/>
              </p:cNvSpPr>
              <p:nvPr/>
            </p:nvSpPr>
            <p:spPr bwMode="auto">
              <a:xfrm>
                <a:off x="1875779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7" name="Rectangle 48"/>
              <p:cNvSpPr>
                <a:spLocks noChangeArrowheads="1"/>
              </p:cNvSpPr>
              <p:nvPr/>
            </p:nvSpPr>
            <p:spPr bwMode="auto">
              <a:xfrm>
                <a:off x="3807629" y="3859963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8" name="Rectangle 53"/>
              <p:cNvSpPr>
                <a:spLocks noChangeArrowheads="1"/>
              </p:cNvSpPr>
              <p:nvPr/>
            </p:nvSpPr>
            <p:spPr bwMode="auto">
              <a:xfrm>
                <a:off x="2358741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9" name="Rectangle 56"/>
              <p:cNvSpPr>
                <a:spLocks noChangeArrowheads="1"/>
              </p:cNvSpPr>
              <p:nvPr/>
            </p:nvSpPr>
            <p:spPr bwMode="auto">
              <a:xfrm>
                <a:off x="1392817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0" name="Rectangle 66"/>
              <p:cNvSpPr>
                <a:spLocks noChangeArrowheads="1"/>
              </p:cNvSpPr>
              <p:nvPr/>
            </p:nvSpPr>
            <p:spPr bwMode="auto">
              <a:xfrm>
                <a:off x="3324665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1" name="Rectangle 89"/>
              <p:cNvSpPr>
                <a:spLocks noChangeArrowheads="1"/>
              </p:cNvSpPr>
              <p:nvPr/>
            </p:nvSpPr>
            <p:spPr bwMode="auto">
              <a:xfrm>
                <a:off x="2841704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2" name="Rectangle 92"/>
              <p:cNvSpPr>
                <a:spLocks noChangeArrowheads="1"/>
              </p:cNvSpPr>
              <p:nvPr/>
            </p:nvSpPr>
            <p:spPr bwMode="auto">
              <a:xfrm>
                <a:off x="1875779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3" name="Rectangle 102"/>
              <p:cNvSpPr>
                <a:spLocks noChangeArrowheads="1"/>
              </p:cNvSpPr>
              <p:nvPr/>
            </p:nvSpPr>
            <p:spPr bwMode="auto">
              <a:xfrm>
                <a:off x="3807629" y="4091786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4" name="Rectangle 71"/>
              <p:cNvSpPr>
                <a:spLocks noChangeArrowheads="1"/>
              </p:cNvSpPr>
              <p:nvPr/>
            </p:nvSpPr>
            <p:spPr bwMode="auto">
              <a:xfrm>
                <a:off x="2358741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5" name="Rectangle 74"/>
              <p:cNvSpPr>
                <a:spLocks noChangeArrowheads="1"/>
              </p:cNvSpPr>
              <p:nvPr/>
            </p:nvSpPr>
            <p:spPr bwMode="auto">
              <a:xfrm>
                <a:off x="1392817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6" name="Rectangle 84"/>
              <p:cNvSpPr>
                <a:spLocks noChangeArrowheads="1"/>
              </p:cNvSpPr>
              <p:nvPr/>
            </p:nvSpPr>
            <p:spPr bwMode="auto">
              <a:xfrm>
                <a:off x="3324665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7" name="Rectangle 107"/>
              <p:cNvSpPr>
                <a:spLocks noChangeArrowheads="1"/>
              </p:cNvSpPr>
              <p:nvPr/>
            </p:nvSpPr>
            <p:spPr bwMode="auto">
              <a:xfrm>
                <a:off x="2841704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8" name="Rectangle 110"/>
              <p:cNvSpPr>
                <a:spLocks noChangeArrowheads="1"/>
              </p:cNvSpPr>
              <p:nvPr/>
            </p:nvSpPr>
            <p:spPr bwMode="auto">
              <a:xfrm>
                <a:off x="1875779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09" name="Rectangle 120"/>
              <p:cNvSpPr>
                <a:spLocks noChangeArrowheads="1"/>
              </p:cNvSpPr>
              <p:nvPr/>
            </p:nvSpPr>
            <p:spPr bwMode="auto">
              <a:xfrm>
                <a:off x="3807629" y="4319807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0" name="Rectangle 22"/>
              <p:cNvSpPr>
                <a:spLocks noChangeArrowheads="1"/>
              </p:cNvSpPr>
              <p:nvPr/>
            </p:nvSpPr>
            <p:spPr bwMode="auto">
              <a:xfrm>
                <a:off x="1392817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1" name="Rectangle 27"/>
              <p:cNvSpPr>
                <a:spLocks noChangeArrowheads="1"/>
              </p:cNvSpPr>
              <p:nvPr/>
            </p:nvSpPr>
            <p:spPr bwMode="auto">
              <a:xfrm>
                <a:off x="2358741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2" name="Rectangle 32"/>
              <p:cNvSpPr>
                <a:spLocks noChangeArrowheads="1"/>
              </p:cNvSpPr>
              <p:nvPr/>
            </p:nvSpPr>
            <p:spPr bwMode="auto">
              <a:xfrm>
                <a:off x="3324665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3" name="Rectangle 40"/>
              <p:cNvSpPr>
                <a:spLocks noChangeArrowheads="1"/>
              </p:cNvSpPr>
              <p:nvPr/>
            </p:nvSpPr>
            <p:spPr bwMode="auto">
              <a:xfrm>
                <a:off x="1875779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4" name="Rectangle 45"/>
              <p:cNvSpPr>
                <a:spLocks noChangeArrowheads="1"/>
              </p:cNvSpPr>
              <p:nvPr/>
            </p:nvSpPr>
            <p:spPr bwMode="auto">
              <a:xfrm>
                <a:off x="2841704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5" name="Rectangle 50"/>
              <p:cNvSpPr>
                <a:spLocks noChangeArrowheads="1"/>
              </p:cNvSpPr>
              <p:nvPr/>
            </p:nvSpPr>
            <p:spPr bwMode="auto">
              <a:xfrm>
                <a:off x="3807629" y="4545295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6" name="Rectangle 58"/>
              <p:cNvSpPr>
                <a:spLocks noChangeArrowheads="1"/>
              </p:cNvSpPr>
              <p:nvPr/>
            </p:nvSpPr>
            <p:spPr bwMode="auto">
              <a:xfrm>
                <a:off x="1392817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7" name="Rectangle 63"/>
              <p:cNvSpPr>
                <a:spLocks noChangeArrowheads="1"/>
              </p:cNvSpPr>
              <p:nvPr/>
            </p:nvSpPr>
            <p:spPr bwMode="auto">
              <a:xfrm>
                <a:off x="2358741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8" name="Rectangle 68"/>
              <p:cNvSpPr>
                <a:spLocks noChangeArrowheads="1"/>
              </p:cNvSpPr>
              <p:nvPr/>
            </p:nvSpPr>
            <p:spPr bwMode="auto">
              <a:xfrm>
                <a:off x="3324665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19" name="Rectangle 94"/>
              <p:cNvSpPr>
                <a:spLocks noChangeArrowheads="1"/>
              </p:cNvSpPr>
              <p:nvPr/>
            </p:nvSpPr>
            <p:spPr bwMode="auto">
              <a:xfrm>
                <a:off x="1875779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0" name="Rectangle 99"/>
              <p:cNvSpPr>
                <a:spLocks noChangeArrowheads="1"/>
              </p:cNvSpPr>
              <p:nvPr/>
            </p:nvSpPr>
            <p:spPr bwMode="auto">
              <a:xfrm>
                <a:off x="2841704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1" name="Rectangle 104"/>
              <p:cNvSpPr>
                <a:spLocks noChangeArrowheads="1"/>
              </p:cNvSpPr>
              <p:nvPr/>
            </p:nvSpPr>
            <p:spPr bwMode="auto">
              <a:xfrm>
                <a:off x="3807629" y="4777120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2" name="Rectangle 76"/>
              <p:cNvSpPr>
                <a:spLocks noChangeArrowheads="1"/>
              </p:cNvSpPr>
              <p:nvPr/>
            </p:nvSpPr>
            <p:spPr bwMode="auto">
              <a:xfrm>
                <a:off x="1392817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3" name="Rectangle 81"/>
              <p:cNvSpPr>
                <a:spLocks noChangeArrowheads="1"/>
              </p:cNvSpPr>
              <p:nvPr/>
            </p:nvSpPr>
            <p:spPr bwMode="auto">
              <a:xfrm>
                <a:off x="2358741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4" name="Rectangle 86"/>
              <p:cNvSpPr>
                <a:spLocks noChangeArrowheads="1"/>
              </p:cNvSpPr>
              <p:nvPr/>
            </p:nvSpPr>
            <p:spPr bwMode="auto">
              <a:xfrm>
                <a:off x="3324665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5" name="Rectangle 112"/>
              <p:cNvSpPr>
                <a:spLocks noChangeArrowheads="1"/>
              </p:cNvSpPr>
              <p:nvPr/>
            </p:nvSpPr>
            <p:spPr bwMode="auto">
              <a:xfrm>
                <a:off x="1875779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6" name="Rectangle 117"/>
              <p:cNvSpPr>
                <a:spLocks noChangeArrowheads="1"/>
              </p:cNvSpPr>
              <p:nvPr/>
            </p:nvSpPr>
            <p:spPr bwMode="auto">
              <a:xfrm>
                <a:off x="2841704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7" name="Rectangle 122"/>
              <p:cNvSpPr>
                <a:spLocks noChangeArrowheads="1"/>
              </p:cNvSpPr>
              <p:nvPr/>
            </p:nvSpPr>
            <p:spPr bwMode="auto">
              <a:xfrm>
                <a:off x="3807629" y="5005142"/>
                <a:ext cx="508381" cy="2622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ja-JP" altLang="en-US"/>
              </a:p>
            </p:txBody>
          </p:sp>
        </p:grpSp>
        <p:cxnSp>
          <p:nvCxnSpPr>
            <p:cNvPr id="530" name="AutoShape 1980"/>
            <p:cNvCxnSpPr>
              <a:cxnSpLocks noChangeShapeType="1"/>
              <a:stCxn id="301" idx="6"/>
              <a:endCxn id="455" idx="0"/>
            </p:cNvCxnSpPr>
            <p:nvPr/>
          </p:nvCxnSpPr>
          <p:spPr bwMode="auto">
            <a:xfrm>
              <a:off x="3567328" y="2729935"/>
              <a:ext cx="179754" cy="254897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1" name="AutoShape 1981"/>
            <p:cNvCxnSpPr>
              <a:cxnSpLocks noChangeShapeType="1"/>
              <a:stCxn id="375" idx="2"/>
              <a:endCxn id="455" idx="0"/>
            </p:cNvCxnSpPr>
            <p:nvPr/>
          </p:nvCxnSpPr>
          <p:spPr bwMode="auto">
            <a:xfrm rot="10800000" flipV="1">
              <a:off x="3747082" y="2729934"/>
              <a:ext cx="208964" cy="254897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2" name="AutoShape 1982"/>
            <p:cNvCxnSpPr>
              <a:cxnSpLocks noChangeShapeType="1"/>
              <a:stCxn id="153" idx="6"/>
              <a:endCxn id="455" idx="0"/>
            </p:cNvCxnSpPr>
            <p:nvPr/>
          </p:nvCxnSpPr>
          <p:spPr bwMode="auto">
            <a:xfrm>
              <a:off x="3567328" y="3657979"/>
              <a:ext cx="179754" cy="162093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3" name="AutoShape 1983"/>
            <p:cNvCxnSpPr>
              <a:cxnSpLocks noChangeShapeType="1"/>
              <a:stCxn id="227" idx="2"/>
              <a:endCxn id="455" idx="0"/>
            </p:cNvCxnSpPr>
            <p:nvPr/>
          </p:nvCxnSpPr>
          <p:spPr bwMode="auto">
            <a:xfrm rot="10800000" flipV="1">
              <a:off x="3747082" y="3656138"/>
              <a:ext cx="204084" cy="162277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4" name="AutoShape 1984"/>
            <p:cNvCxnSpPr>
              <a:cxnSpLocks noChangeShapeType="1"/>
              <a:stCxn id="4" idx="6"/>
              <a:endCxn id="455" idx="0"/>
            </p:cNvCxnSpPr>
            <p:nvPr/>
          </p:nvCxnSpPr>
          <p:spPr bwMode="auto">
            <a:xfrm>
              <a:off x="3542998" y="4588155"/>
              <a:ext cx="204084" cy="69075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5" name="AutoShape 1985"/>
            <p:cNvCxnSpPr>
              <a:cxnSpLocks noChangeShapeType="1"/>
              <a:stCxn id="79" idx="2"/>
              <a:endCxn id="455" idx="0"/>
            </p:cNvCxnSpPr>
            <p:nvPr/>
          </p:nvCxnSpPr>
          <p:spPr bwMode="auto">
            <a:xfrm rot="10800000" flipV="1">
              <a:off x="3747082" y="4591484"/>
              <a:ext cx="204084" cy="687428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2" name="AutoShape 18"/>
          <p:cNvSpPr>
            <a:spLocks noChangeArrowheads="1"/>
          </p:cNvSpPr>
          <p:nvPr/>
        </p:nvSpPr>
        <p:spPr bwMode="auto">
          <a:xfrm>
            <a:off x="1806742" y="5286425"/>
            <a:ext cx="1592288" cy="430212"/>
          </a:xfrm>
          <a:prstGeom prst="cube">
            <a:avLst>
              <a:gd name="adj" fmla="val 90776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576" tIns="36576" rIns="36576" bIns="36576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pic>
        <p:nvPicPr>
          <p:cNvPr id="169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940" y="1408537"/>
            <a:ext cx="3244762" cy="419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0" name="Line 126"/>
          <p:cNvSpPr>
            <a:spLocks noChangeShapeType="1"/>
          </p:cNvSpPr>
          <p:nvPr/>
        </p:nvSpPr>
        <p:spPr bwMode="auto">
          <a:xfrm>
            <a:off x="3603521" y="3271096"/>
            <a:ext cx="484909" cy="3148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1" name="Line 127"/>
          <p:cNvSpPr>
            <a:spLocks noChangeShapeType="1"/>
          </p:cNvSpPr>
          <p:nvPr/>
        </p:nvSpPr>
        <p:spPr bwMode="auto">
          <a:xfrm flipV="1">
            <a:off x="2633702" y="1192914"/>
            <a:ext cx="0" cy="5667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2" name="Line 128"/>
          <p:cNvSpPr>
            <a:spLocks noChangeShapeType="1"/>
          </p:cNvSpPr>
          <p:nvPr/>
        </p:nvSpPr>
        <p:spPr bwMode="auto">
          <a:xfrm flipH="1">
            <a:off x="1919830" y="2182855"/>
            <a:ext cx="484909" cy="2519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3" name="Line 129"/>
          <p:cNvSpPr>
            <a:spLocks noChangeShapeType="1"/>
          </p:cNvSpPr>
          <p:nvPr/>
        </p:nvSpPr>
        <p:spPr bwMode="auto">
          <a:xfrm flipH="1">
            <a:off x="1456065" y="2326468"/>
            <a:ext cx="484909" cy="2519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4" name="Line 130"/>
          <p:cNvSpPr>
            <a:spLocks noChangeShapeType="1"/>
          </p:cNvSpPr>
          <p:nvPr/>
        </p:nvSpPr>
        <p:spPr bwMode="auto">
          <a:xfrm flipH="1" flipV="1">
            <a:off x="1386792" y="1948617"/>
            <a:ext cx="346364" cy="1889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8" name="Line 131"/>
          <p:cNvSpPr>
            <a:spLocks noChangeShapeType="1"/>
          </p:cNvSpPr>
          <p:nvPr/>
        </p:nvSpPr>
        <p:spPr bwMode="auto">
          <a:xfrm flipH="1">
            <a:off x="2702975" y="3271096"/>
            <a:ext cx="415637" cy="2519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9" name="Text Box 244"/>
          <p:cNvSpPr txBox="1">
            <a:spLocks noChangeArrowheads="1"/>
          </p:cNvSpPr>
          <p:nvPr/>
        </p:nvSpPr>
        <p:spPr bwMode="auto">
          <a:xfrm>
            <a:off x="3844670" y="2918817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ja-JP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" name="Text Box 245"/>
          <p:cNvSpPr txBox="1">
            <a:spLocks noChangeArrowheads="1"/>
          </p:cNvSpPr>
          <p:nvPr/>
        </p:nvSpPr>
        <p:spPr bwMode="auto">
          <a:xfrm>
            <a:off x="2824021" y="3497807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1" name="Text Box 246"/>
          <p:cNvSpPr txBox="1">
            <a:spLocks noChangeArrowheads="1"/>
          </p:cNvSpPr>
          <p:nvPr/>
        </p:nvSpPr>
        <p:spPr bwMode="auto">
          <a:xfrm>
            <a:off x="1349542" y="2646908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2" name="Text Box 247"/>
          <p:cNvSpPr txBox="1">
            <a:spLocks noChangeArrowheads="1"/>
          </p:cNvSpPr>
          <p:nvPr/>
        </p:nvSpPr>
        <p:spPr bwMode="auto">
          <a:xfrm>
            <a:off x="1333160" y="1449011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83" name="Text Box 248"/>
          <p:cNvSpPr txBox="1">
            <a:spLocks noChangeArrowheads="1"/>
          </p:cNvSpPr>
          <p:nvPr/>
        </p:nvSpPr>
        <p:spPr bwMode="auto">
          <a:xfrm>
            <a:off x="2836558" y="1190625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4" name="Text Box 249"/>
          <p:cNvSpPr txBox="1">
            <a:spLocks noChangeArrowheads="1"/>
          </p:cNvSpPr>
          <p:nvPr/>
        </p:nvSpPr>
        <p:spPr bwMode="auto">
          <a:xfrm>
            <a:off x="2188486" y="2286868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85" name="右中かっこ 184"/>
          <p:cNvSpPr/>
          <p:nvPr/>
        </p:nvSpPr>
        <p:spPr>
          <a:xfrm>
            <a:off x="3771200" y="3623599"/>
            <a:ext cx="379600" cy="2036233"/>
          </a:xfrm>
          <a:prstGeom prst="rightBrac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4142756" y="4327652"/>
            <a:ext cx="14149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Objective lens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89" name="テキスト ボックス 188"/>
          <p:cNvSpPr txBox="1"/>
          <p:nvPr/>
        </p:nvSpPr>
        <p:spPr>
          <a:xfrm>
            <a:off x="3066606" y="6275325"/>
            <a:ext cx="11647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Illumination</a:t>
            </a:r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93" name="右中かっこ 192"/>
          <p:cNvSpPr/>
          <p:nvPr/>
        </p:nvSpPr>
        <p:spPr>
          <a:xfrm>
            <a:off x="4193396" y="1471732"/>
            <a:ext cx="379600" cy="2297232"/>
          </a:xfrm>
          <a:prstGeom prst="rightBrace">
            <a:avLst>
              <a:gd name="adj1" fmla="val 8333"/>
              <a:gd name="adj2" fmla="val 38478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519187" y="2072023"/>
            <a:ext cx="12878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Beam splitter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01" name="Text Box 244"/>
          <p:cNvSpPr txBox="1">
            <a:spLocks noChangeArrowheads="1"/>
          </p:cNvSpPr>
          <p:nvPr/>
        </p:nvSpPr>
        <p:spPr bwMode="auto">
          <a:xfrm>
            <a:off x="3844670" y="2918817"/>
            <a:ext cx="4572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ja-JP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3" name="Oval 16"/>
          <p:cNvSpPr>
            <a:spLocks noChangeArrowheads="1"/>
          </p:cNvSpPr>
          <p:nvPr/>
        </p:nvSpPr>
        <p:spPr bwMode="auto">
          <a:xfrm>
            <a:off x="2121863" y="5879488"/>
            <a:ext cx="900112" cy="16986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204" name="太陽 203"/>
          <p:cNvSpPr/>
          <p:nvPr/>
        </p:nvSpPr>
        <p:spPr>
          <a:xfrm>
            <a:off x="2349945" y="6163718"/>
            <a:ext cx="447675" cy="447675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81932" y="2114414"/>
            <a:ext cx="716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Camera1</a:t>
            </a:r>
            <a:endParaRPr kumimoji="1" lang="ja-JP" altLang="en-US" sz="1100" dirty="0" smtClean="0">
              <a:solidFill>
                <a:srgbClr val="FF0000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5881931" y="3270362"/>
            <a:ext cx="716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Camera2</a:t>
            </a:r>
            <a:endParaRPr kumimoji="1" lang="ja-JP" altLang="en-US" sz="1100" dirty="0" smtClean="0">
              <a:solidFill>
                <a:srgbClr val="FF0000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7319174" y="4426743"/>
            <a:ext cx="716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Camera6</a:t>
            </a:r>
            <a:endParaRPr kumimoji="1" lang="ja-JP" altLang="en-US" sz="1100" dirty="0" smtClean="0">
              <a:solidFill>
                <a:srgbClr val="FF0000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19130" y="5771553"/>
            <a:ext cx="64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kumimoji="1" lang="ja-JP" altLang="en-US" sz="16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6623162" y="6422694"/>
            <a:ext cx="64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5mm</a:t>
            </a:r>
            <a:endParaRPr kumimoji="1" lang="ja-JP" altLang="en-US" sz="16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pic>
        <p:nvPicPr>
          <p:cNvPr id="195" name="図 194"/>
          <p:cNvPicPr>
            <a:picLocks noChangeAspect="1"/>
          </p:cNvPicPr>
          <p:nvPr/>
        </p:nvPicPr>
        <p:blipFill rotWithShape="1">
          <a:blip r:embed="rId4"/>
          <a:srcRect l="2168" t="10548" r="44798" b="6956"/>
          <a:stretch/>
        </p:blipFill>
        <p:spPr>
          <a:xfrm>
            <a:off x="12488" y="3301784"/>
            <a:ext cx="1523127" cy="316510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2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Movie of the readout by </a:t>
            </a:r>
            <a:r>
              <a:rPr lang="en-US" altLang="ja-JP" dirty="0"/>
              <a:t>H</a:t>
            </a:r>
            <a:r>
              <a:rPr kumimoji="1" lang="en-US" altLang="ja-JP" dirty="0" smtClean="0"/>
              <a:t>TS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612379" y="1782329"/>
            <a:ext cx="3919242" cy="3919242"/>
            <a:chOff x="231972" y="1836921"/>
            <a:chExt cx="3919242" cy="3919242"/>
          </a:xfrm>
        </p:grpSpPr>
        <p:pic>
          <p:nvPicPr>
            <p:cNvPr id="1026" name="Picture 2" descr="http://www.dead4movie.com/wp-content/uploads/2010/11/movie-icon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72" y="1836921"/>
              <a:ext cx="3919242" cy="391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 rot="20952795">
              <a:off x="1309665" y="3517127"/>
              <a:ext cx="115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H</a:t>
              </a:r>
              <a:r>
                <a:rPr kumimoji="1" lang="en-US" altLang="ja-JP" sz="2400" dirty="0" smtClean="0">
                  <a:solidFill>
                    <a:srgbClr val="FF0000"/>
                  </a:solidFill>
                  <a:ea typeface="+mn-ea"/>
                </a:rPr>
                <a:t>TS</a:t>
              </a:r>
              <a:endParaRPr kumimoji="1" lang="ja-JP" altLang="en-US" sz="2400" dirty="0" smtClean="0">
                <a:solidFill>
                  <a:srgbClr val="FF0000"/>
                </a:solidFill>
                <a:ea typeface="+mn-ea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Image capturing at rest</a:t>
            </a:r>
            <a:endParaRPr lang="ja-JP" altLang="en-US" dirty="0" smtClean="0"/>
          </a:p>
        </p:txBody>
      </p:sp>
      <p:sp>
        <p:nvSpPr>
          <p:cNvPr id="2150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" y="1349376"/>
            <a:ext cx="8432800" cy="1845238"/>
          </a:xfrm>
        </p:spPr>
        <p:txBody>
          <a:bodyPr/>
          <a:lstStyle/>
          <a:p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</a:rPr>
              <a:t>Stopping accuracy should be </a:t>
            </a:r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0.3μm.</a:t>
            </a:r>
          </a:p>
          <a:p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HTS 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</a:rPr>
              <a:t>takes advantage of  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Stop &amp; Go 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</a:rPr>
              <a:t>in image capturing.</a:t>
            </a:r>
          </a:p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Key 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</a:rPr>
              <a:t>is how to stop quickly and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precisely.</a:t>
            </a:r>
            <a:endParaRPr lang="en-US" altLang="ja-JP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4">
                    <a:lumMod val="50000"/>
                  </a:schemeClr>
                </a:solidFill>
              </a:rPr>
              <a:t>The Z-axis should move at constant velocity.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5600" y="3641793"/>
            <a:ext cx="8690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+mn-lt"/>
                <a:ea typeface="+mn-ea"/>
              </a:rPr>
              <a:t>Throughput = FOV × Repetition freq.</a:t>
            </a:r>
          </a:p>
          <a:p>
            <a:r>
              <a:rPr lang="en-US" altLang="ja-JP" sz="2800" dirty="0">
                <a:latin typeface="+mn-lt"/>
                <a:ea typeface="+mn-ea"/>
              </a:rPr>
              <a:t>FOV : 600 times larger</a:t>
            </a:r>
          </a:p>
          <a:p>
            <a:r>
              <a:rPr lang="en-US" altLang="ja-JP" sz="2800" dirty="0">
                <a:latin typeface="+mn-lt"/>
                <a:ea typeface="+mn-ea"/>
              </a:rPr>
              <a:t>To achieve 100 times faster than S-UTS,</a:t>
            </a:r>
          </a:p>
          <a:p>
            <a:r>
              <a:rPr lang="en-US" altLang="ja-JP" sz="2800" dirty="0">
                <a:latin typeface="+mn-lt"/>
                <a:ea typeface="+mn-ea"/>
              </a:rPr>
              <a:t>Repetition freq. should be &gt;10view/s (1/6 of SUTS)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6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High precision and speed stage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17401" y="6199467"/>
            <a:ext cx="7586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Times New Roman" panose="02020603050405020304" pitchFamily="18" charset="0"/>
                <a:ea typeface="HGP明朝B" panose="02020800000000000000" pitchFamily="18" charset="-128"/>
              </a:rPr>
              <a:t>Reaction force is canceled by counter stage</a:t>
            </a:r>
            <a:endParaRPr lang="ja-JP" altLang="en-US" sz="32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9" y="1167304"/>
            <a:ext cx="9123935" cy="1987718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70651" y="1150117"/>
            <a:ext cx="2115088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P明朝B" panose="02020800000000000000" pitchFamily="18" charset="-128"/>
              </a:rPr>
              <a:t>Counter Stage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334279" y="1162028"/>
            <a:ext cx="1809721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P明朝B" panose="02020800000000000000" pitchFamily="18" charset="-128"/>
              </a:rPr>
              <a:t>Main Stage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7" name="フリーフォーム 66"/>
          <p:cNvSpPr/>
          <p:nvPr/>
        </p:nvSpPr>
        <p:spPr>
          <a:xfrm>
            <a:off x="5335074" y="1757474"/>
            <a:ext cx="845345" cy="252412"/>
          </a:xfrm>
          <a:custGeom>
            <a:avLst/>
            <a:gdLst>
              <a:gd name="connsiteX0" fmla="*/ 0 w 1162050"/>
              <a:gd name="connsiteY0" fmla="*/ 0 h 800100"/>
              <a:gd name="connsiteX1" fmla="*/ 180975 w 1162050"/>
              <a:gd name="connsiteY1" fmla="*/ 781050 h 800100"/>
              <a:gd name="connsiteX2" fmla="*/ 1162050 w 1162050"/>
              <a:gd name="connsiteY2" fmla="*/ 800100 h 800100"/>
              <a:gd name="connsiteX3" fmla="*/ 1009650 w 1162050"/>
              <a:gd name="connsiteY3" fmla="*/ 104775 h 800100"/>
              <a:gd name="connsiteX4" fmla="*/ 0 w 1162050"/>
              <a:gd name="connsiteY4" fmla="*/ 0 h 800100"/>
              <a:gd name="connsiteX0" fmla="*/ 0 w 997744"/>
              <a:gd name="connsiteY0" fmla="*/ 354807 h 695325"/>
              <a:gd name="connsiteX1" fmla="*/ 16669 w 997744"/>
              <a:gd name="connsiteY1" fmla="*/ 676275 h 695325"/>
              <a:gd name="connsiteX2" fmla="*/ 997744 w 997744"/>
              <a:gd name="connsiteY2" fmla="*/ 695325 h 695325"/>
              <a:gd name="connsiteX3" fmla="*/ 845344 w 997744"/>
              <a:gd name="connsiteY3" fmla="*/ 0 h 695325"/>
              <a:gd name="connsiteX4" fmla="*/ 0 w 997744"/>
              <a:gd name="connsiteY4" fmla="*/ 354807 h 695325"/>
              <a:gd name="connsiteX0" fmla="*/ 0 w 997744"/>
              <a:gd name="connsiteY0" fmla="*/ 354807 h 695325"/>
              <a:gd name="connsiteX1" fmla="*/ 57151 w 997744"/>
              <a:gd name="connsiteY1" fmla="*/ 581025 h 695325"/>
              <a:gd name="connsiteX2" fmla="*/ 997744 w 997744"/>
              <a:gd name="connsiteY2" fmla="*/ 695325 h 695325"/>
              <a:gd name="connsiteX3" fmla="*/ 845344 w 997744"/>
              <a:gd name="connsiteY3" fmla="*/ 0 h 695325"/>
              <a:gd name="connsiteX4" fmla="*/ 0 w 997744"/>
              <a:gd name="connsiteY4" fmla="*/ 354807 h 695325"/>
              <a:gd name="connsiteX0" fmla="*/ 0 w 1016794"/>
              <a:gd name="connsiteY0" fmla="*/ 345282 h 695325"/>
              <a:gd name="connsiteX1" fmla="*/ 76201 w 1016794"/>
              <a:gd name="connsiteY1" fmla="*/ 581025 h 695325"/>
              <a:gd name="connsiteX2" fmla="*/ 1016794 w 1016794"/>
              <a:gd name="connsiteY2" fmla="*/ 695325 h 695325"/>
              <a:gd name="connsiteX3" fmla="*/ 864394 w 1016794"/>
              <a:gd name="connsiteY3" fmla="*/ 0 h 695325"/>
              <a:gd name="connsiteX4" fmla="*/ 0 w 1016794"/>
              <a:gd name="connsiteY4" fmla="*/ 345282 h 695325"/>
              <a:gd name="connsiteX0" fmla="*/ 0 w 1016794"/>
              <a:gd name="connsiteY0" fmla="*/ 19050 h 369093"/>
              <a:gd name="connsiteX1" fmla="*/ 76201 w 1016794"/>
              <a:gd name="connsiteY1" fmla="*/ 254793 h 369093"/>
              <a:gd name="connsiteX2" fmla="*/ 1016794 w 1016794"/>
              <a:gd name="connsiteY2" fmla="*/ 369093 h 369093"/>
              <a:gd name="connsiteX3" fmla="*/ 723900 w 1016794"/>
              <a:gd name="connsiteY3" fmla="*/ 0 h 369093"/>
              <a:gd name="connsiteX4" fmla="*/ 0 w 1016794"/>
              <a:gd name="connsiteY4" fmla="*/ 19050 h 369093"/>
              <a:gd name="connsiteX0" fmla="*/ 0 w 802482"/>
              <a:gd name="connsiteY0" fmla="*/ 19050 h 271462"/>
              <a:gd name="connsiteX1" fmla="*/ 76201 w 802482"/>
              <a:gd name="connsiteY1" fmla="*/ 254793 h 271462"/>
              <a:gd name="connsiteX2" fmla="*/ 802482 w 802482"/>
              <a:gd name="connsiteY2" fmla="*/ 271462 h 271462"/>
              <a:gd name="connsiteX3" fmla="*/ 723900 w 802482"/>
              <a:gd name="connsiteY3" fmla="*/ 0 h 271462"/>
              <a:gd name="connsiteX4" fmla="*/ 0 w 802482"/>
              <a:gd name="connsiteY4" fmla="*/ 19050 h 271462"/>
              <a:gd name="connsiteX0" fmla="*/ 0 w 885826"/>
              <a:gd name="connsiteY0" fmla="*/ 19050 h 264319"/>
              <a:gd name="connsiteX1" fmla="*/ 76201 w 885826"/>
              <a:gd name="connsiteY1" fmla="*/ 254793 h 264319"/>
              <a:gd name="connsiteX2" fmla="*/ 885826 w 885826"/>
              <a:gd name="connsiteY2" fmla="*/ 264319 h 264319"/>
              <a:gd name="connsiteX3" fmla="*/ 723900 w 885826"/>
              <a:gd name="connsiteY3" fmla="*/ 0 h 264319"/>
              <a:gd name="connsiteX4" fmla="*/ 0 w 885826"/>
              <a:gd name="connsiteY4" fmla="*/ 19050 h 264319"/>
              <a:gd name="connsiteX0" fmla="*/ 0 w 845345"/>
              <a:gd name="connsiteY0" fmla="*/ 19050 h 271462"/>
              <a:gd name="connsiteX1" fmla="*/ 76201 w 845345"/>
              <a:gd name="connsiteY1" fmla="*/ 254793 h 271462"/>
              <a:gd name="connsiteX2" fmla="*/ 845345 w 845345"/>
              <a:gd name="connsiteY2" fmla="*/ 271462 h 271462"/>
              <a:gd name="connsiteX3" fmla="*/ 723900 w 845345"/>
              <a:gd name="connsiteY3" fmla="*/ 0 h 271462"/>
              <a:gd name="connsiteX4" fmla="*/ 0 w 845345"/>
              <a:gd name="connsiteY4" fmla="*/ 19050 h 271462"/>
              <a:gd name="connsiteX0" fmla="*/ 0 w 845345"/>
              <a:gd name="connsiteY0" fmla="*/ 0 h 252412"/>
              <a:gd name="connsiteX1" fmla="*/ 76201 w 845345"/>
              <a:gd name="connsiteY1" fmla="*/ 235743 h 252412"/>
              <a:gd name="connsiteX2" fmla="*/ 845345 w 845345"/>
              <a:gd name="connsiteY2" fmla="*/ 252412 h 252412"/>
              <a:gd name="connsiteX3" fmla="*/ 726281 w 845345"/>
              <a:gd name="connsiteY3" fmla="*/ 14287 h 252412"/>
              <a:gd name="connsiteX4" fmla="*/ 0 w 845345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345" h="252412">
                <a:moveTo>
                  <a:pt x="0" y="0"/>
                </a:moveTo>
                <a:lnTo>
                  <a:pt x="76201" y="235743"/>
                </a:lnTo>
                <a:lnTo>
                  <a:pt x="845345" y="252412"/>
                </a:lnTo>
                <a:lnTo>
                  <a:pt x="726281" y="14287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矢印コネクタ 70"/>
          <p:cNvCxnSpPr/>
          <p:nvPr/>
        </p:nvCxnSpPr>
        <p:spPr>
          <a:xfrm flipH="1">
            <a:off x="4320020" y="2023534"/>
            <a:ext cx="5816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フリーフォーム 39"/>
          <p:cNvSpPr/>
          <p:nvPr/>
        </p:nvSpPr>
        <p:spPr>
          <a:xfrm>
            <a:off x="4643439" y="1604962"/>
            <a:ext cx="4495800" cy="733425"/>
          </a:xfrm>
          <a:custGeom>
            <a:avLst/>
            <a:gdLst>
              <a:gd name="connsiteX0" fmla="*/ 195262 w 4524375"/>
              <a:gd name="connsiteY0" fmla="*/ 833437 h 876300"/>
              <a:gd name="connsiteX1" fmla="*/ 0 w 4524375"/>
              <a:gd name="connsiteY1" fmla="*/ 0 h 876300"/>
              <a:gd name="connsiteX2" fmla="*/ 1704975 w 4524375"/>
              <a:gd name="connsiteY2" fmla="*/ 9525 h 876300"/>
              <a:gd name="connsiteX3" fmla="*/ 2466975 w 4524375"/>
              <a:gd name="connsiteY3" fmla="*/ 209550 h 876300"/>
              <a:gd name="connsiteX4" fmla="*/ 4510087 w 4524375"/>
              <a:gd name="connsiteY4" fmla="*/ 223837 h 876300"/>
              <a:gd name="connsiteX5" fmla="*/ 4524375 w 4524375"/>
              <a:gd name="connsiteY5" fmla="*/ 619125 h 876300"/>
              <a:gd name="connsiteX6" fmla="*/ 2776537 w 4524375"/>
              <a:gd name="connsiteY6" fmla="*/ 614362 h 876300"/>
              <a:gd name="connsiteX7" fmla="*/ 2281237 w 4524375"/>
              <a:gd name="connsiteY7" fmla="*/ 876300 h 876300"/>
              <a:gd name="connsiteX8" fmla="*/ 195262 w 4524375"/>
              <a:gd name="connsiteY8" fmla="*/ 833437 h 876300"/>
              <a:gd name="connsiteX0" fmla="*/ 195262 w 4524375"/>
              <a:gd name="connsiteY0" fmla="*/ 833437 h 857250"/>
              <a:gd name="connsiteX1" fmla="*/ 0 w 4524375"/>
              <a:gd name="connsiteY1" fmla="*/ 0 h 857250"/>
              <a:gd name="connsiteX2" fmla="*/ 1704975 w 4524375"/>
              <a:gd name="connsiteY2" fmla="*/ 9525 h 857250"/>
              <a:gd name="connsiteX3" fmla="*/ 2466975 w 4524375"/>
              <a:gd name="connsiteY3" fmla="*/ 209550 h 857250"/>
              <a:gd name="connsiteX4" fmla="*/ 4510087 w 4524375"/>
              <a:gd name="connsiteY4" fmla="*/ 223837 h 857250"/>
              <a:gd name="connsiteX5" fmla="*/ 4524375 w 4524375"/>
              <a:gd name="connsiteY5" fmla="*/ 619125 h 857250"/>
              <a:gd name="connsiteX6" fmla="*/ 2776537 w 4524375"/>
              <a:gd name="connsiteY6" fmla="*/ 614362 h 857250"/>
              <a:gd name="connsiteX7" fmla="*/ 2262187 w 4524375"/>
              <a:gd name="connsiteY7" fmla="*/ 857250 h 857250"/>
              <a:gd name="connsiteX8" fmla="*/ 195262 w 4524375"/>
              <a:gd name="connsiteY8" fmla="*/ 833437 h 857250"/>
              <a:gd name="connsiteX0" fmla="*/ 200024 w 4524375"/>
              <a:gd name="connsiteY0" fmla="*/ 723899 h 857250"/>
              <a:gd name="connsiteX1" fmla="*/ 0 w 4524375"/>
              <a:gd name="connsiteY1" fmla="*/ 0 h 857250"/>
              <a:gd name="connsiteX2" fmla="*/ 1704975 w 4524375"/>
              <a:gd name="connsiteY2" fmla="*/ 9525 h 857250"/>
              <a:gd name="connsiteX3" fmla="*/ 2466975 w 4524375"/>
              <a:gd name="connsiteY3" fmla="*/ 209550 h 857250"/>
              <a:gd name="connsiteX4" fmla="*/ 4510087 w 4524375"/>
              <a:gd name="connsiteY4" fmla="*/ 223837 h 857250"/>
              <a:gd name="connsiteX5" fmla="*/ 4524375 w 4524375"/>
              <a:gd name="connsiteY5" fmla="*/ 619125 h 857250"/>
              <a:gd name="connsiteX6" fmla="*/ 2776537 w 4524375"/>
              <a:gd name="connsiteY6" fmla="*/ 614362 h 857250"/>
              <a:gd name="connsiteX7" fmla="*/ 2262187 w 4524375"/>
              <a:gd name="connsiteY7" fmla="*/ 857250 h 857250"/>
              <a:gd name="connsiteX8" fmla="*/ 200024 w 4524375"/>
              <a:gd name="connsiteY8" fmla="*/ 723899 h 857250"/>
              <a:gd name="connsiteX0" fmla="*/ 200024 w 4524375"/>
              <a:gd name="connsiteY0" fmla="*/ 723899 h 733425"/>
              <a:gd name="connsiteX1" fmla="*/ 0 w 4524375"/>
              <a:gd name="connsiteY1" fmla="*/ 0 h 733425"/>
              <a:gd name="connsiteX2" fmla="*/ 1704975 w 4524375"/>
              <a:gd name="connsiteY2" fmla="*/ 9525 h 733425"/>
              <a:gd name="connsiteX3" fmla="*/ 2466975 w 4524375"/>
              <a:gd name="connsiteY3" fmla="*/ 209550 h 733425"/>
              <a:gd name="connsiteX4" fmla="*/ 4510087 w 4524375"/>
              <a:gd name="connsiteY4" fmla="*/ 223837 h 733425"/>
              <a:gd name="connsiteX5" fmla="*/ 4524375 w 4524375"/>
              <a:gd name="connsiteY5" fmla="*/ 619125 h 733425"/>
              <a:gd name="connsiteX6" fmla="*/ 2776537 w 4524375"/>
              <a:gd name="connsiteY6" fmla="*/ 614362 h 733425"/>
              <a:gd name="connsiteX7" fmla="*/ 2281237 w 4524375"/>
              <a:gd name="connsiteY7" fmla="*/ 733425 h 733425"/>
              <a:gd name="connsiteX8" fmla="*/ 200024 w 4524375"/>
              <a:gd name="connsiteY8" fmla="*/ 723899 h 733425"/>
              <a:gd name="connsiteX0" fmla="*/ 200024 w 4524375"/>
              <a:gd name="connsiteY0" fmla="*/ 723899 h 733425"/>
              <a:gd name="connsiteX1" fmla="*/ 0 w 4524375"/>
              <a:gd name="connsiteY1" fmla="*/ 0 h 733425"/>
              <a:gd name="connsiteX2" fmla="*/ 1704975 w 4524375"/>
              <a:gd name="connsiteY2" fmla="*/ 9525 h 733425"/>
              <a:gd name="connsiteX3" fmla="*/ 2466975 w 4524375"/>
              <a:gd name="connsiteY3" fmla="*/ 209550 h 733425"/>
              <a:gd name="connsiteX4" fmla="*/ 4510087 w 4524375"/>
              <a:gd name="connsiteY4" fmla="*/ 223837 h 733425"/>
              <a:gd name="connsiteX5" fmla="*/ 4524375 w 4524375"/>
              <a:gd name="connsiteY5" fmla="*/ 619125 h 733425"/>
              <a:gd name="connsiteX6" fmla="*/ 2786062 w 4524375"/>
              <a:gd name="connsiteY6" fmla="*/ 490537 h 733425"/>
              <a:gd name="connsiteX7" fmla="*/ 2281237 w 4524375"/>
              <a:gd name="connsiteY7" fmla="*/ 733425 h 733425"/>
              <a:gd name="connsiteX8" fmla="*/ 200024 w 4524375"/>
              <a:gd name="connsiteY8" fmla="*/ 723899 h 733425"/>
              <a:gd name="connsiteX0" fmla="*/ 200024 w 4524375"/>
              <a:gd name="connsiteY0" fmla="*/ 723899 h 733425"/>
              <a:gd name="connsiteX1" fmla="*/ 0 w 4524375"/>
              <a:gd name="connsiteY1" fmla="*/ 0 h 733425"/>
              <a:gd name="connsiteX2" fmla="*/ 1704975 w 4524375"/>
              <a:gd name="connsiteY2" fmla="*/ 9525 h 733425"/>
              <a:gd name="connsiteX3" fmla="*/ 2466975 w 4524375"/>
              <a:gd name="connsiteY3" fmla="*/ 209550 h 733425"/>
              <a:gd name="connsiteX4" fmla="*/ 4510087 w 4524375"/>
              <a:gd name="connsiteY4" fmla="*/ 223837 h 733425"/>
              <a:gd name="connsiteX5" fmla="*/ 4524375 w 4524375"/>
              <a:gd name="connsiteY5" fmla="*/ 514350 h 733425"/>
              <a:gd name="connsiteX6" fmla="*/ 2786062 w 4524375"/>
              <a:gd name="connsiteY6" fmla="*/ 490537 h 733425"/>
              <a:gd name="connsiteX7" fmla="*/ 2281237 w 4524375"/>
              <a:gd name="connsiteY7" fmla="*/ 733425 h 733425"/>
              <a:gd name="connsiteX8" fmla="*/ 200024 w 4524375"/>
              <a:gd name="connsiteY8" fmla="*/ 723899 h 733425"/>
              <a:gd name="connsiteX0" fmla="*/ 171449 w 4495800"/>
              <a:gd name="connsiteY0" fmla="*/ 723899 h 733425"/>
              <a:gd name="connsiteX1" fmla="*/ 0 w 4495800"/>
              <a:gd name="connsiteY1" fmla="*/ 0 h 733425"/>
              <a:gd name="connsiteX2" fmla="*/ 1676400 w 4495800"/>
              <a:gd name="connsiteY2" fmla="*/ 9525 h 733425"/>
              <a:gd name="connsiteX3" fmla="*/ 2438400 w 4495800"/>
              <a:gd name="connsiteY3" fmla="*/ 209550 h 733425"/>
              <a:gd name="connsiteX4" fmla="*/ 4481512 w 4495800"/>
              <a:gd name="connsiteY4" fmla="*/ 223837 h 733425"/>
              <a:gd name="connsiteX5" fmla="*/ 4495800 w 4495800"/>
              <a:gd name="connsiteY5" fmla="*/ 514350 h 733425"/>
              <a:gd name="connsiteX6" fmla="*/ 2757487 w 4495800"/>
              <a:gd name="connsiteY6" fmla="*/ 490537 h 733425"/>
              <a:gd name="connsiteX7" fmla="*/ 2252662 w 4495800"/>
              <a:gd name="connsiteY7" fmla="*/ 733425 h 733425"/>
              <a:gd name="connsiteX8" fmla="*/ 171449 w 4495800"/>
              <a:gd name="connsiteY8" fmla="*/ 723899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800" h="733425">
                <a:moveTo>
                  <a:pt x="171449" y="723899"/>
                </a:moveTo>
                <a:lnTo>
                  <a:pt x="0" y="0"/>
                </a:lnTo>
                <a:lnTo>
                  <a:pt x="1676400" y="9525"/>
                </a:lnTo>
                <a:lnTo>
                  <a:pt x="2438400" y="209550"/>
                </a:lnTo>
                <a:lnTo>
                  <a:pt x="4481512" y="223837"/>
                </a:lnTo>
                <a:lnTo>
                  <a:pt x="4495800" y="514350"/>
                </a:lnTo>
                <a:lnTo>
                  <a:pt x="2757487" y="490537"/>
                </a:lnTo>
                <a:lnTo>
                  <a:pt x="2252662" y="733425"/>
                </a:lnTo>
                <a:lnTo>
                  <a:pt x="171449" y="72389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/>
          <p:cNvSpPr/>
          <p:nvPr/>
        </p:nvSpPr>
        <p:spPr>
          <a:xfrm>
            <a:off x="0" y="1590675"/>
            <a:ext cx="3657600" cy="733425"/>
          </a:xfrm>
          <a:custGeom>
            <a:avLst/>
            <a:gdLst>
              <a:gd name="connsiteX0" fmla="*/ 3657600 w 3657600"/>
              <a:gd name="connsiteY0" fmla="*/ 0 h 733425"/>
              <a:gd name="connsiteX1" fmla="*/ 3657600 w 3657600"/>
              <a:gd name="connsiteY1" fmla="*/ 0 h 733425"/>
              <a:gd name="connsiteX2" fmla="*/ 3571875 w 3657600"/>
              <a:gd name="connsiteY2" fmla="*/ 733425 h 733425"/>
              <a:gd name="connsiteX3" fmla="*/ 2247900 w 3657600"/>
              <a:gd name="connsiteY3" fmla="*/ 723900 h 733425"/>
              <a:gd name="connsiteX4" fmla="*/ 1619250 w 3657600"/>
              <a:gd name="connsiteY4" fmla="*/ 471488 h 733425"/>
              <a:gd name="connsiteX5" fmla="*/ 0 w 3657600"/>
              <a:gd name="connsiteY5" fmla="*/ 476250 h 733425"/>
              <a:gd name="connsiteX6" fmla="*/ 4763 w 3657600"/>
              <a:gd name="connsiteY6" fmla="*/ 180975 h 733425"/>
              <a:gd name="connsiteX7" fmla="*/ 1809750 w 3657600"/>
              <a:gd name="connsiteY7" fmla="*/ 185738 h 733425"/>
              <a:gd name="connsiteX8" fmla="*/ 2538413 w 3657600"/>
              <a:gd name="connsiteY8" fmla="*/ 14288 h 733425"/>
              <a:gd name="connsiteX9" fmla="*/ 3657600 w 3657600"/>
              <a:gd name="connsiteY9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7600" h="733425">
                <a:moveTo>
                  <a:pt x="3657600" y="0"/>
                </a:moveTo>
                <a:lnTo>
                  <a:pt x="3657600" y="0"/>
                </a:lnTo>
                <a:lnTo>
                  <a:pt x="3571875" y="733425"/>
                </a:lnTo>
                <a:lnTo>
                  <a:pt x="2247900" y="723900"/>
                </a:lnTo>
                <a:lnTo>
                  <a:pt x="1619250" y="471488"/>
                </a:lnTo>
                <a:lnTo>
                  <a:pt x="0" y="476250"/>
                </a:lnTo>
                <a:cubicBezTo>
                  <a:pt x="1588" y="377825"/>
                  <a:pt x="3175" y="279400"/>
                  <a:pt x="4763" y="180975"/>
                </a:cubicBezTo>
                <a:lnTo>
                  <a:pt x="1809750" y="185738"/>
                </a:lnTo>
                <a:lnTo>
                  <a:pt x="2538413" y="14288"/>
                </a:lnTo>
                <a:lnTo>
                  <a:pt x="365760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/>
          <p:cNvCxnSpPr/>
          <p:nvPr/>
        </p:nvCxnSpPr>
        <p:spPr>
          <a:xfrm flipH="1">
            <a:off x="3657600" y="2004908"/>
            <a:ext cx="581609" cy="0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238596" y="5305055"/>
            <a:ext cx="17732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capture</a:t>
            </a:r>
            <a:r>
              <a:rPr lang="ja-JP" altLang="en-US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(18frame)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1807950" y="5070627"/>
            <a:ext cx="648072" cy="0"/>
          </a:xfrm>
          <a:prstGeom prst="straightConnector1">
            <a:avLst/>
          </a:prstGeom>
          <a:ln w="28575">
            <a:solidFill>
              <a:schemeClr val="accent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3273907" y="5061228"/>
            <a:ext cx="1665883" cy="0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681682" y="5085906"/>
            <a:ext cx="864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20ms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64256" y="5076444"/>
            <a:ext cx="864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20ms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4976302" y="5061228"/>
            <a:ext cx="648072" cy="0"/>
          </a:xfrm>
          <a:prstGeom prst="straightConnector1">
            <a:avLst/>
          </a:prstGeom>
          <a:ln w="28575">
            <a:solidFill>
              <a:schemeClr val="accent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850034" y="5085906"/>
            <a:ext cx="864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20ms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71438" y="5314590"/>
            <a:ext cx="6845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drive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817586" y="3203148"/>
            <a:ext cx="0" cy="209562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7546" y="4992562"/>
            <a:ext cx="7992888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817586" y="3624410"/>
            <a:ext cx="480678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586" y="4961462"/>
            <a:ext cx="972108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789694" y="3624410"/>
            <a:ext cx="396044" cy="133705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 flipV="1">
            <a:off x="2185738" y="3624410"/>
            <a:ext cx="360040" cy="133705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7514330" y="5072261"/>
            <a:ext cx="6480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Time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89869" y="3452709"/>
            <a:ext cx="8376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Velocity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2545778" y="4961462"/>
            <a:ext cx="237626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4922042" y="3624410"/>
            <a:ext cx="396044" cy="133705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 flipV="1">
            <a:off x="5318086" y="3624410"/>
            <a:ext cx="360040" cy="133705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678126" y="4961462"/>
            <a:ext cx="237626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799782" y="3372735"/>
            <a:ext cx="349132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Moving mass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 :</a:t>
            </a:r>
            <a:r>
              <a:rPr lang="ja-JP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34.7kg</a:t>
            </a:r>
            <a:endParaRPr lang="en-US" altLang="ja-JP" sz="2000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Step dist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. :</a:t>
            </a:r>
            <a:r>
              <a:rPr lang="ja-JP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5.0mm</a:t>
            </a:r>
            <a:endParaRPr lang="en-US" altLang="ja-JP" sz="2000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Acc.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rate :</a:t>
            </a:r>
            <a:r>
              <a:rPr lang="ja-JP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5G (50m/s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)</a:t>
            </a:r>
            <a:endParaRPr lang="en-US" altLang="ja-JP" sz="2000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Acpt. vibration.: ±0.3</a:t>
            </a:r>
            <a:r>
              <a:rPr lang="en-US" altLang="ja-JP" sz="2000" dirty="0">
                <a:solidFill>
                  <a:prstClr val="black"/>
                </a:solidFill>
                <a:latin typeface="Symbol" pitchFamily="18" charset="2"/>
                <a:ea typeface="HGP明朝B" panose="02020800000000000000" pitchFamily="18" charset="-128"/>
              </a:rPr>
              <a:t>m</a:t>
            </a:r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m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18611" y="3371983"/>
            <a:ext cx="22034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50cm/sec (Max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. speed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)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71575" y="5669513"/>
            <a:ext cx="431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100ms </a:t>
            </a:r>
            <a:r>
              <a:rPr lang="en-US" altLang="ja-JP" sz="2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(10view/s</a:t>
            </a:r>
            <a:r>
              <a:rPr lang="en-US" altLang="ja-JP" sz="2400" dirty="0">
                <a:latin typeface="Times New Roman" panose="02020603050405020304" pitchFamily="18" charset="0"/>
                <a:ea typeface="HGP明朝B" panose="02020800000000000000" pitchFamily="18" charset="-128"/>
              </a:rPr>
              <a:t>)</a:t>
            </a:r>
            <a:endParaRPr lang="ja-JP" altLang="en-US" sz="2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7" name="左中かっこ 6"/>
          <p:cNvSpPr/>
          <p:nvPr/>
        </p:nvSpPr>
        <p:spPr>
          <a:xfrm rot="16200000">
            <a:off x="3160492" y="3976782"/>
            <a:ext cx="226834" cy="3296269"/>
          </a:xfrm>
          <a:prstGeom prst="leftBrace">
            <a:avLst>
              <a:gd name="adj1" fmla="val 15364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aseline="-25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96657" y="5051692"/>
            <a:ext cx="8640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60ms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2545778" y="5069374"/>
            <a:ext cx="64807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2530139" y="5310026"/>
            <a:ext cx="6845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settle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 rot="710334">
            <a:off x="6828017" y="363718"/>
            <a:ext cx="2020697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Under developing</a:t>
            </a:r>
            <a:endParaRPr kumimoji="1" lang="ja-JP" altLang="en-US" sz="20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3443250" y="2894546"/>
            <a:ext cx="0" cy="29801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Evaluation of stage settling time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" y="1349376"/>
            <a:ext cx="8432800" cy="1286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By optimizing the acceleration, 5view/sec was achieved.</a:t>
            </a:r>
          </a:p>
          <a:p>
            <a:pPr marL="0" indent="0">
              <a:buNone/>
            </a:pPr>
            <a:r>
              <a:rPr lang="en-US" altLang="ja-JP" sz="2400" dirty="0" smtClean="0"/>
              <a:t>The displacement </a:t>
            </a:r>
            <a:r>
              <a:rPr lang="en-US" altLang="ja-JP" sz="2400" dirty="0"/>
              <a:t>has been measured by using main optics.</a:t>
            </a:r>
          </a:p>
        </p:txBody>
      </p:sp>
      <p:graphicFrame>
        <p:nvGraphicFramePr>
          <p:cNvPr id="4" name="コンテンツ プレースホルダー 6"/>
          <p:cNvGraphicFramePr>
            <a:graphicFrameLocks/>
          </p:cNvGraphicFramePr>
          <p:nvPr>
            <p:extLst/>
          </p:nvPr>
        </p:nvGraphicFramePr>
        <p:xfrm>
          <a:off x="1409599" y="2480709"/>
          <a:ext cx="7378801" cy="379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/>
          <p:cNvSpPr txBox="1"/>
          <p:nvPr/>
        </p:nvSpPr>
        <p:spPr>
          <a:xfrm rot="16200000">
            <a:off x="41883" y="4006225"/>
            <a:ext cx="21997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displacement [micron]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49755" y="3044866"/>
            <a:ext cx="1656655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800" dirty="0" smtClean="0"/>
              <a:t>±0.25μm</a:t>
            </a:r>
            <a:endParaRPr kumimoji="1"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23270" y="6222940"/>
            <a:ext cx="13681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ja-JP" dirty="0" err="1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msec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3412770" y="4859529"/>
            <a:ext cx="2857157" cy="0"/>
          </a:xfrm>
          <a:prstGeom prst="straightConnector1">
            <a:avLst/>
          </a:prstGeom>
          <a:ln w="57150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249607" y="2914061"/>
            <a:ext cx="0" cy="29801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角丸四角形吹き出し 38"/>
          <p:cNvSpPr/>
          <p:nvPr/>
        </p:nvSpPr>
        <p:spPr>
          <a:xfrm>
            <a:off x="5468784" y="5058732"/>
            <a:ext cx="1203544" cy="695511"/>
          </a:xfrm>
          <a:prstGeom prst="wedgeRoundRectCallout">
            <a:avLst>
              <a:gd name="adj1" fmla="val -90038"/>
              <a:gd name="adj2" fmla="val -7126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capture</a:t>
            </a:r>
            <a:endParaRPr kumimoji="1" lang="en-US" altLang="ja-JP" sz="2400" dirty="0" smtClean="0"/>
          </a:p>
          <a:p>
            <a:pPr algn="ctr"/>
            <a:r>
              <a:rPr kumimoji="1" lang="en-US" altLang="ja-JP" sz="2400" dirty="0" smtClean="0"/>
              <a:t>60ms</a:t>
            </a:r>
            <a:endParaRPr kumimoji="1" lang="ja-JP" altLang="en-US" sz="2400" dirty="0"/>
          </a:p>
        </p:txBody>
      </p:sp>
      <p:sp>
        <p:nvSpPr>
          <p:cNvPr id="43" name="テキスト ボックス 1"/>
          <p:cNvSpPr txBox="1"/>
          <p:nvPr/>
        </p:nvSpPr>
        <p:spPr>
          <a:xfrm>
            <a:off x="1110373" y="2904706"/>
            <a:ext cx="777677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0.50</a:t>
            </a:r>
            <a:endParaRPr lang="ja-JP" altLang="en-US" sz="1800" dirty="0"/>
          </a:p>
        </p:txBody>
      </p:sp>
      <p:sp>
        <p:nvSpPr>
          <p:cNvPr id="44" name="テキスト ボックス 1"/>
          <p:cNvSpPr txBox="1"/>
          <p:nvPr/>
        </p:nvSpPr>
        <p:spPr>
          <a:xfrm>
            <a:off x="1110374" y="3295903"/>
            <a:ext cx="777676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0.25</a:t>
            </a:r>
            <a:endParaRPr lang="ja-JP" altLang="en-US" sz="1800" dirty="0"/>
          </a:p>
        </p:txBody>
      </p:sp>
      <p:sp>
        <p:nvSpPr>
          <p:cNvPr id="45" name="テキスト ボックス 1"/>
          <p:cNvSpPr txBox="1"/>
          <p:nvPr/>
        </p:nvSpPr>
        <p:spPr>
          <a:xfrm>
            <a:off x="1096348" y="4469494"/>
            <a:ext cx="805728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-0.50</a:t>
            </a:r>
            <a:endParaRPr lang="ja-JP" altLang="en-US" sz="1800" dirty="0"/>
          </a:p>
        </p:txBody>
      </p:sp>
      <p:sp>
        <p:nvSpPr>
          <p:cNvPr id="46" name="テキスト ボックス 1"/>
          <p:cNvSpPr txBox="1"/>
          <p:nvPr/>
        </p:nvSpPr>
        <p:spPr>
          <a:xfrm>
            <a:off x="1096348" y="4860691"/>
            <a:ext cx="805728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-0.75</a:t>
            </a:r>
            <a:endParaRPr lang="ja-JP" altLang="en-US" sz="1800" dirty="0"/>
          </a:p>
        </p:txBody>
      </p:sp>
      <p:sp>
        <p:nvSpPr>
          <p:cNvPr id="47" name="テキスト ボックス 1"/>
          <p:cNvSpPr txBox="1"/>
          <p:nvPr/>
        </p:nvSpPr>
        <p:spPr>
          <a:xfrm>
            <a:off x="1101458" y="3687100"/>
            <a:ext cx="777677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0</a:t>
            </a:r>
            <a:endParaRPr lang="ja-JP" altLang="en-US" sz="1800" dirty="0"/>
          </a:p>
        </p:txBody>
      </p:sp>
      <p:sp>
        <p:nvSpPr>
          <p:cNvPr id="48" name="テキスト ボックス 1"/>
          <p:cNvSpPr txBox="1"/>
          <p:nvPr/>
        </p:nvSpPr>
        <p:spPr>
          <a:xfrm>
            <a:off x="1101459" y="4078297"/>
            <a:ext cx="777676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-0.25</a:t>
            </a:r>
            <a:endParaRPr lang="ja-JP" altLang="en-US" sz="1800" dirty="0"/>
          </a:p>
        </p:txBody>
      </p:sp>
      <p:sp>
        <p:nvSpPr>
          <p:cNvPr id="50" name="テキスト ボックス 1"/>
          <p:cNvSpPr txBox="1"/>
          <p:nvPr/>
        </p:nvSpPr>
        <p:spPr>
          <a:xfrm>
            <a:off x="1087433" y="5251888"/>
            <a:ext cx="805728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-1.00</a:t>
            </a:r>
            <a:endParaRPr lang="ja-JP" altLang="en-US" sz="1800" dirty="0"/>
          </a:p>
        </p:txBody>
      </p:sp>
      <p:sp>
        <p:nvSpPr>
          <p:cNvPr id="51" name="テキスト ボックス 1"/>
          <p:cNvSpPr txBox="1"/>
          <p:nvPr/>
        </p:nvSpPr>
        <p:spPr>
          <a:xfrm>
            <a:off x="1087433" y="5643082"/>
            <a:ext cx="805728" cy="42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 smtClean="0"/>
              <a:t>-1.25</a:t>
            </a:r>
            <a:endParaRPr lang="ja-JP" altLang="en-US" sz="1800" dirty="0"/>
          </a:p>
        </p:txBody>
      </p:sp>
      <p:sp>
        <p:nvSpPr>
          <p:cNvPr id="52" name="角丸四角形吹き出し 51"/>
          <p:cNvSpPr/>
          <p:nvPr/>
        </p:nvSpPr>
        <p:spPr>
          <a:xfrm>
            <a:off x="150785" y="5908828"/>
            <a:ext cx="1129455" cy="718153"/>
          </a:xfrm>
          <a:prstGeom prst="wedgeRoundRectCallout">
            <a:avLst>
              <a:gd name="adj1" fmla="val 128041"/>
              <a:gd name="adj2" fmla="val -5690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drive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120ms</a:t>
            </a:r>
            <a:endParaRPr kumimoji="1" lang="ja-JP" altLang="en-US" sz="2400" dirty="0"/>
          </a:p>
        </p:txBody>
      </p:sp>
      <p:sp>
        <p:nvSpPr>
          <p:cNvPr id="53" name="角丸四角形吹き出し 52"/>
          <p:cNvSpPr/>
          <p:nvPr/>
        </p:nvSpPr>
        <p:spPr>
          <a:xfrm>
            <a:off x="2004607" y="4776743"/>
            <a:ext cx="1022831" cy="724952"/>
          </a:xfrm>
          <a:prstGeom prst="wedgeRoundRectCallout">
            <a:avLst>
              <a:gd name="adj1" fmla="val 51161"/>
              <a:gd name="adj2" fmla="val 9454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settle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17ms</a:t>
            </a:r>
            <a:endParaRPr kumimoji="1" lang="ja-JP" altLang="en-US" sz="2400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1851826" y="5853635"/>
            <a:ext cx="992334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2806056" y="5853635"/>
            <a:ext cx="671627" cy="0"/>
          </a:xfrm>
          <a:prstGeom prst="straightConnector1">
            <a:avLst/>
          </a:prstGeom>
          <a:ln w="57150"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539595" y="3496333"/>
            <a:ext cx="10160" cy="80264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7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Tracking Hardware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" y="1349375"/>
            <a:ext cx="8432800" cy="496247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Sensor 72 × 36Mbyte/view × 10view/s </a:t>
            </a:r>
            <a:r>
              <a:rPr lang="ja-JP" altLang="en-US" sz="2400" dirty="0" smtClean="0"/>
              <a:t>＝</a:t>
            </a:r>
            <a:r>
              <a:rPr lang="en-US" altLang="ja-JP" sz="2400" dirty="0" smtClean="0"/>
              <a:t>  26GB/s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7806" y="2559861"/>
            <a:ext cx="101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lt"/>
                <a:ea typeface="+mn-ea"/>
              </a:rPr>
              <a:t>Sensor</a:t>
            </a:r>
            <a:endParaRPr kumimoji="1" lang="ja-JP" altLang="en-US" sz="2000" dirty="0" smtClean="0">
              <a:latin typeface="+mn-lt"/>
              <a:ea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48446" y="2532413"/>
            <a:ext cx="172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  <a:ea typeface="+mn-ea"/>
              </a:rPr>
              <a:t>Computer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806" y="3100933"/>
            <a:ext cx="1503681" cy="230402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215326" y="3100933"/>
            <a:ext cx="3317083" cy="2304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dirty="0" smtClean="0"/>
          </a:p>
        </p:txBody>
      </p:sp>
      <p:sp>
        <p:nvSpPr>
          <p:cNvPr id="14" name="正方形/長方形 13"/>
          <p:cNvSpPr/>
          <p:nvPr/>
        </p:nvSpPr>
        <p:spPr>
          <a:xfrm>
            <a:off x="6059366" y="3425613"/>
            <a:ext cx="1290320" cy="4876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G</a:t>
            </a:r>
            <a:r>
              <a:rPr kumimoji="1" lang="en-US" altLang="ja-JP" sz="2000" dirty="0" smtClean="0"/>
              <a:t>PU</a:t>
            </a:r>
            <a:endParaRPr kumimoji="1" lang="ja-JP" altLang="en-US" sz="2000" dirty="0"/>
          </a:p>
        </p:txBody>
      </p:sp>
      <p:sp>
        <p:nvSpPr>
          <p:cNvPr id="15" name="正方形/長方形 14"/>
          <p:cNvSpPr/>
          <p:nvPr/>
        </p:nvSpPr>
        <p:spPr>
          <a:xfrm>
            <a:off x="4403286" y="3363410"/>
            <a:ext cx="1290320" cy="612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Frame Grabber</a:t>
            </a:r>
            <a:endParaRPr kumimoji="1" lang="ja-JP" altLang="en-US" sz="2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4403286" y="4537880"/>
            <a:ext cx="1290320" cy="612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Frame Grabber</a:t>
            </a:r>
            <a:endParaRPr kumimoji="1" lang="ja-JP" altLang="en-US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174032" y="4012848"/>
            <a:ext cx="1290320" cy="4876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CPU</a:t>
            </a:r>
            <a:endParaRPr kumimoji="1" lang="ja-JP" altLang="en-US" sz="2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6059366" y="4600083"/>
            <a:ext cx="1290320" cy="4876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G</a:t>
            </a:r>
            <a:r>
              <a:rPr kumimoji="1" lang="en-US" altLang="ja-JP" sz="2000" dirty="0" smtClean="0"/>
              <a:t>PU</a:t>
            </a:r>
            <a:endParaRPr kumimoji="1" lang="ja-JP" altLang="en-US" sz="2000" dirty="0"/>
          </a:p>
        </p:txBody>
      </p:sp>
      <p:cxnSp>
        <p:nvCxnSpPr>
          <p:cNvPr id="20" name="直線コネクタ 19"/>
          <p:cNvCxnSpPr>
            <a:endCxn id="15" idx="1"/>
          </p:cNvCxnSpPr>
          <p:nvPr/>
        </p:nvCxnSpPr>
        <p:spPr>
          <a:xfrm>
            <a:off x="2701487" y="3669453"/>
            <a:ext cx="17017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701487" y="4843923"/>
            <a:ext cx="17017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角丸四角形 23"/>
          <p:cNvSpPr/>
          <p:nvPr/>
        </p:nvSpPr>
        <p:spPr>
          <a:xfrm>
            <a:off x="537720" y="2525988"/>
            <a:ext cx="7852528" cy="3158374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77886" y="5811266"/>
            <a:ext cx="144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n-lt"/>
                <a:ea typeface="+mn-ea"/>
              </a:rPr>
              <a:t>×36</a:t>
            </a:r>
            <a:endParaRPr kumimoji="1" lang="ja-JP" altLang="en-US" sz="4400" dirty="0" smtClean="0">
              <a:latin typeface="+mn-lt"/>
              <a:ea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891176" y="3304257"/>
            <a:ext cx="11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360MB/s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03221" y="4500528"/>
            <a:ext cx="11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360MB/s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20341" y="5903567"/>
            <a:ext cx="347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lt"/>
                <a:ea typeface="+mn-ea"/>
              </a:rPr>
              <a:t>26GB/s/all</a:t>
            </a:r>
          </a:p>
          <a:p>
            <a:r>
              <a:rPr lang="en-US" altLang="ja-JP" sz="2400" dirty="0" smtClean="0">
                <a:latin typeface="+mn-lt"/>
                <a:ea typeface="+mn-ea"/>
              </a:rPr>
              <a:t>2.6</a:t>
            </a:r>
            <a:r>
              <a:rPr kumimoji="1" lang="en-US" altLang="ja-JP" sz="2400" dirty="0" smtClean="0">
                <a:latin typeface="+mn-lt"/>
                <a:ea typeface="+mn-ea"/>
              </a:rPr>
              <a:t>TB/plate (OPERA film)</a:t>
            </a: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355600" y="1746425"/>
            <a:ext cx="8432800" cy="78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Computer 36, Frame grabber board 72, GPU board72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53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/>
      <p:bldP spid="26" grpId="0"/>
      <p:bldP spid="27" grpId="0"/>
      <p:bldP spid="2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角丸四角形 38"/>
          <p:cNvSpPr/>
          <p:nvPr/>
        </p:nvSpPr>
        <p:spPr>
          <a:xfrm>
            <a:off x="441469" y="4636295"/>
            <a:ext cx="8333295" cy="1998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443058" y="1371094"/>
            <a:ext cx="8333295" cy="29882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Dataflow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53306" y="1412776"/>
            <a:ext cx="345638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Sensor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3153306" y="2474894"/>
            <a:ext cx="3456384" cy="64807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Image filter</a:t>
            </a:r>
            <a:endParaRPr kumimoji="1"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3153306" y="3609020"/>
            <a:ext cx="3456384" cy="64807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Track recognition</a:t>
            </a:r>
            <a:endParaRPr kumimoji="1" lang="ja-JP" altLang="en-US" sz="2400" dirty="0"/>
          </a:p>
        </p:txBody>
      </p:sp>
      <p:sp>
        <p:nvSpPr>
          <p:cNvPr id="11" name="角丸四角形 10"/>
          <p:cNvSpPr/>
          <p:nvPr/>
        </p:nvSpPr>
        <p:spPr>
          <a:xfrm>
            <a:off x="3153306" y="4743146"/>
            <a:ext cx="3456384" cy="64807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Clustering</a:t>
            </a:r>
            <a:endParaRPr kumimoji="1"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153306" y="5877272"/>
            <a:ext cx="3456384" cy="57606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Storage Server</a:t>
            </a:r>
            <a:endParaRPr kumimoji="1" lang="ja-JP" altLang="en-US" sz="2400" dirty="0"/>
          </a:p>
        </p:txBody>
      </p:sp>
      <p:cxnSp>
        <p:nvCxnSpPr>
          <p:cNvPr id="14" name="直線矢印コネクタ 13"/>
          <p:cNvCxnSpPr>
            <a:stCxn id="5" idx="2"/>
            <a:endCxn id="9" idx="0"/>
          </p:cNvCxnSpPr>
          <p:nvPr/>
        </p:nvCxnSpPr>
        <p:spPr>
          <a:xfrm>
            <a:off x="4881498" y="1988840"/>
            <a:ext cx="0" cy="486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9" idx="2"/>
            <a:endCxn id="10" idx="0"/>
          </p:cNvCxnSpPr>
          <p:nvPr/>
        </p:nvCxnSpPr>
        <p:spPr>
          <a:xfrm>
            <a:off x="4881498" y="3122966"/>
            <a:ext cx="0" cy="486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0" idx="2"/>
            <a:endCxn id="11" idx="0"/>
          </p:cNvCxnSpPr>
          <p:nvPr/>
        </p:nvCxnSpPr>
        <p:spPr>
          <a:xfrm>
            <a:off x="4881498" y="4257092"/>
            <a:ext cx="0" cy="486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stCxn id="11" idx="2"/>
            <a:endCxn id="12" idx="0"/>
          </p:cNvCxnSpPr>
          <p:nvPr/>
        </p:nvCxnSpPr>
        <p:spPr>
          <a:xfrm>
            <a:off x="4881498" y="5391218"/>
            <a:ext cx="0" cy="486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>
          <a:xfrm>
            <a:off x="652027" y="2177447"/>
            <a:ext cx="2230985" cy="2110336"/>
          </a:xfrm>
          <a:prstGeom prst="roundRect">
            <a:avLst>
              <a:gd name="adj" fmla="val 84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088958" y="207487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36MB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3918" y="26845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G</a:t>
            </a:r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PU 15~50ms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3917" y="3646790"/>
            <a:ext cx="237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GPU </a:t>
            </a:r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0~50ms</a:t>
            </a:r>
          </a:p>
          <a:p>
            <a:r>
              <a:rPr lang="en-US" altLang="ja-JP" sz="14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depend on the angle range.</a:t>
            </a:r>
            <a:endParaRPr kumimoji="1" lang="ja-JP" altLang="en-US" sz="14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3918" y="50020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CPU </a:t>
            </a:r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10</a:t>
            </a:r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0~200ms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9397" y="2047201"/>
            <a:ext cx="133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Raw Image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59396" y="4315453"/>
            <a:ext cx="140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All track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23392" y="5449579"/>
            <a:ext cx="173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Micro Track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88958" y="5391218"/>
            <a:ext cx="203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~0.3MB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059397" y="3181327"/>
            <a:ext cx="196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Binarized Image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088958" y="316984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5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MB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42244" y="695582"/>
            <a:ext cx="206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Amount of data</a:t>
            </a:r>
          </a:p>
          <a:p>
            <a:r>
              <a:rPr lang="en-US" altLang="ja-JP" dirty="0">
                <a:latin typeface="+mn-lt"/>
                <a:ea typeface="+mn-ea"/>
              </a:rPr>
              <a:t>per sensor  per </a:t>
            </a:r>
            <a:r>
              <a:rPr lang="en-US" altLang="ja-JP" dirty="0" smtClean="0">
                <a:latin typeface="+mn-lt"/>
                <a:ea typeface="+mn-ea"/>
              </a:rPr>
              <a:t>view</a:t>
            </a:r>
            <a:endParaRPr lang="en-US" altLang="ja-JP" dirty="0">
              <a:latin typeface="+mn-lt"/>
              <a:ea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088958" y="428778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5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MB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17039" y="958605"/>
            <a:ext cx="252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n-lt"/>
                <a:ea typeface="+mn-ea"/>
              </a:rPr>
              <a:t>Processing </a:t>
            </a:r>
            <a:r>
              <a:rPr lang="en-US" altLang="ja-JP" dirty="0" smtClean="0">
                <a:latin typeface="+mn-lt"/>
                <a:ea typeface="+mn-ea"/>
              </a:rPr>
              <a:t>time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3917" y="1371739"/>
            <a:ext cx="174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Synchronous</a:t>
            </a:r>
            <a:endParaRPr kumimoji="1" lang="ja-JP" altLang="en-US" dirty="0" smtClean="0">
              <a:solidFill>
                <a:schemeClr val="accent4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3917" y="4610165"/>
            <a:ext cx="174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Asynchronous</a:t>
            </a:r>
            <a:endParaRPr kumimoji="1" lang="ja-JP" altLang="en-US" dirty="0" smtClean="0">
              <a:solidFill>
                <a:schemeClr val="accent4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5465" y="2199185"/>
            <a:ext cx="25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Total is less than 100ms</a:t>
            </a:r>
            <a:endParaRPr kumimoji="1" lang="ja-JP" altLang="en-US" dirty="0" smtClean="0">
              <a:solidFill>
                <a:schemeClr val="accent3">
                  <a:lumMod val="50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6609690" y="2836931"/>
            <a:ext cx="2399241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809310" y="2455132"/>
            <a:ext cx="139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pixel count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6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302820" y="2066069"/>
            <a:ext cx="1825362" cy="1009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/>
              <a:t>2Sensor &amp; 1Computer</a:t>
            </a:r>
          </a:p>
          <a:p>
            <a:pPr algn="ctr"/>
            <a:r>
              <a:rPr lang="en-US" altLang="ja-JP" dirty="0" smtClean="0"/>
              <a:t>Image </a:t>
            </a:r>
            <a:r>
              <a:rPr lang="en-US" altLang="ja-JP" dirty="0"/>
              <a:t>Capture &amp;Tracking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32366" y="3257233"/>
            <a:ext cx="1958347" cy="1200125"/>
          </a:xfrm>
          <a:prstGeom prst="rect">
            <a:avLst/>
          </a:prstGeom>
          <a:solidFill>
            <a:srgbClr val="FFFFCC"/>
          </a:solidFill>
          <a:ln>
            <a:solidFill>
              <a:srgbClr val="CC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ja-JP" sz="2000" dirty="0">
                <a:solidFill>
                  <a:prstClr val="black"/>
                </a:solidFill>
              </a:rPr>
              <a:t>Stage </a:t>
            </a:r>
            <a:r>
              <a:rPr lang="en-US" altLang="ja-JP" sz="2000" dirty="0" smtClean="0">
                <a:solidFill>
                  <a:prstClr val="black"/>
                </a:solidFill>
              </a:rPr>
              <a:t>controller</a:t>
            </a:r>
            <a:endParaRPr lang="en-US" altLang="ja-JP" sz="2000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1600" dirty="0" smtClean="0">
                <a:solidFill>
                  <a:prstClr val="black"/>
                </a:solidFill>
              </a:rPr>
              <a:t>・</a:t>
            </a:r>
            <a:r>
              <a:rPr lang="en-US" altLang="ja-JP" sz="1600" dirty="0" smtClean="0">
                <a:solidFill>
                  <a:prstClr val="black"/>
                </a:solidFill>
              </a:rPr>
              <a:t>Motor </a:t>
            </a:r>
            <a:r>
              <a:rPr lang="en-US" altLang="ja-JP" sz="1600" dirty="0">
                <a:solidFill>
                  <a:prstClr val="black"/>
                </a:solidFill>
              </a:rPr>
              <a:t>(</a:t>
            </a:r>
            <a:r>
              <a:rPr lang="en-US" altLang="ja-JP" sz="1600" dirty="0" smtClean="0">
                <a:solidFill>
                  <a:prstClr val="black"/>
                </a:solidFill>
              </a:rPr>
              <a:t>8 axis)</a:t>
            </a:r>
          </a:p>
          <a:p>
            <a:pPr lvl="0" algn="ctr"/>
            <a:r>
              <a:rPr lang="ja-JP" altLang="en-US" sz="1600" dirty="0" smtClean="0">
                <a:solidFill>
                  <a:prstClr val="black"/>
                </a:solidFill>
              </a:rPr>
              <a:t>・</a:t>
            </a:r>
            <a:r>
              <a:rPr lang="en-US" altLang="ja-JP" sz="1600" dirty="0" smtClean="0">
                <a:solidFill>
                  <a:prstClr val="black"/>
                </a:solidFill>
              </a:rPr>
              <a:t>Piezo (3 </a:t>
            </a:r>
            <a:r>
              <a:rPr lang="en-US" altLang="ja-JP" sz="1600" dirty="0" smtClean="0"/>
              <a:t>actuator)</a:t>
            </a:r>
            <a:endParaRPr lang="en-US" altLang="ja-JP" sz="1600" dirty="0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32366" y="2207878"/>
            <a:ext cx="1958347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Master </a:t>
            </a:r>
            <a:r>
              <a:rPr lang="en-US" altLang="ja-JP" sz="2400" dirty="0" smtClean="0"/>
              <a:t>Computer</a:t>
            </a:r>
            <a:endParaRPr kumimoji="1" lang="ja-JP" altLang="en-US" sz="2400" dirty="0"/>
          </a:p>
        </p:txBody>
      </p:sp>
      <p:sp>
        <p:nvSpPr>
          <p:cNvPr id="23" name="正方形/長方形 22"/>
          <p:cNvSpPr/>
          <p:nvPr/>
        </p:nvSpPr>
        <p:spPr>
          <a:xfrm>
            <a:off x="3302820" y="4145473"/>
            <a:ext cx="1825362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/>
              <a:t>Image Capture &amp;Tracking</a:t>
            </a:r>
            <a:endParaRPr lang="ja-JP" altLang="en-US" sz="1600" dirty="0"/>
          </a:p>
        </p:txBody>
      </p:sp>
      <p:sp>
        <p:nvSpPr>
          <p:cNvPr id="2" name="正方形/長方形 1"/>
          <p:cNvSpPr/>
          <p:nvPr/>
        </p:nvSpPr>
        <p:spPr>
          <a:xfrm rot="16200000">
            <a:off x="4449746" y="3542364"/>
            <a:ext cx="3590017" cy="4318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10G 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Ethernet Switch</a:t>
            </a:r>
            <a:endParaRPr kumimoji="1" lang="ja-JP" altLang="en-US" sz="2400" dirty="0"/>
          </a:p>
        </p:txBody>
      </p:sp>
      <p:sp>
        <p:nvSpPr>
          <p:cNvPr id="26" name="正方形/長方形 25"/>
          <p:cNvSpPr/>
          <p:nvPr/>
        </p:nvSpPr>
        <p:spPr>
          <a:xfrm>
            <a:off x="7049305" y="2395384"/>
            <a:ext cx="1715616" cy="1009019"/>
          </a:xfrm>
          <a:prstGeom prst="rect">
            <a:avLst/>
          </a:prstGeom>
          <a:solidFill>
            <a:srgbClr val="FFCCFF"/>
          </a:solidFill>
          <a:ln>
            <a:solidFill>
              <a:srgbClr val="FF8B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Storage Server</a:t>
            </a:r>
          </a:p>
          <a:p>
            <a:pPr algn="ctr"/>
            <a:r>
              <a:rPr lang="en-US" altLang="ja-JP" sz="1600" dirty="0"/>
              <a:t>10G Ether</a:t>
            </a:r>
          </a:p>
          <a:p>
            <a:pPr algn="ctr"/>
            <a:r>
              <a:rPr lang="en-US" altLang="ja-JP" sz="1600" dirty="0"/>
              <a:t>RAID DISKs</a:t>
            </a:r>
            <a:endParaRPr lang="ja-JP" altLang="en-US" sz="1600" dirty="0"/>
          </a:p>
        </p:txBody>
      </p:sp>
      <p:cxnSp>
        <p:nvCxnSpPr>
          <p:cNvPr id="17" name="カギ線コネクタ 16"/>
          <p:cNvCxnSpPr>
            <a:stCxn id="15" idx="3"/>
            <a:endCxn id="23" idx="1"/>
          </p:cNvCxnSpPr>
          <p:nvPr/>
        </p:nvCxnSpPr>
        <p:spPr>
          <a:xfrm>
            <a:off x="2290713" y="2567918"/>
            <a:ext cx="1012107" cy="1973599"/>
          </a:xfrm>
          <a:prstGeom prst="bentConnector3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カギ線コネクタ 27"/>
          <p:cNvCxnSpPr>
            <a:stCxn id="15" idx="3"/>
            <a:endCxn id="8" idx="1"/>
          </p:cNvCxnSpPr>
          <p:nvPr/>
        </p:nvCxnSpPr>
        <p:spPr>
          <a:xfrm>
            <a:off x="2290713" y="2567918"/>
            <a:ext cx="1012107" cy="2661"/>
          </a:xfrm>
          <a:prstGeom prst="bentConnector3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43060" y="4883860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Broadcast stage position, actuator status</a:t>
            </a:r>
            <a:r>
              <a: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and Trigger timing for image 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capture</a:t>
            </a:r>
            <a:endParaRPr lang="en-US" altLang="ja-JP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32" name="直線矢印コネクタ 31"/>
          <p:cNvCxnSpPr>
            <a:stCxn id="8" idx="3"/>
          </p:cNvCxnSpPr>
          <p:nvPr/>
        </p:nvCxnSpPr>
        <p:spPr>
          <a:xfrm flipV="1">
            <a:off x="5128182" y="2567919"/>
            <a:ext cx="900661" cy="26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23" idx="3"/>
          </p:cNvCxnSpPr>
          <p:nvPr/>
        </p:nvCxnSpPr>
        <p:spPr>
          <a:xfrm>
            <a:off x="5128182" y="4541517"/>
            <a:ext cx="90066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6460666" y="2899894"/>
            <a:ext cx="5886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15" idx="2"/>
            <a:endCxn id="14" idx="0"/>
          </p:cNvCxnSpPr>
          <p:nvPr/>
        </p:nvCxnSpPr>
        <p:spPr>
          <a:xfrm>
            <a:off x="1311540" y="2927958"/>
            <a:ext cx="0" cy="32927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カギ線コネクタ 55"/>
          <p:cNvCxnSpPr>
            <a:stCxn id="15" idx="0"/>
            <a:endCxn id="8" idx="0"/>
          </p:cNvCxnSpPr>
          <p:nvPr/>
        </p:nvCxnSpPr>
        <p:spPr>
          <a:xfrm rot="5400000" flipH="1" flipV="1">
            <a:off x="2692616" y="684994"/>
            <a:ext cx="141809" cy="2903961"/>
          </a:xfrm>
          <a:prstGeom prst="bentConnector3">
            <a:avLst>
              <a:gd name="adj1" fmla="val 261203"/>
            </a:avLst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623639" y="1406101"/>
            <a:ext cx="466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Feedback Pixel count for surface detection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068746" y="2195329"/>
            <a:ext cx="90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6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MB/s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 rot="16200000">
            <a:off x="3909088" y="342561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rPr>
              <a:t>・・・</a:t>
            </a:r>
            <a:endParaRPr kumimoji="1"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Stage </a:t>
            </a:r>
            <a:r>
              <a:rPr lang="en-US" altLang="ja-JP" dirty="0"/>
              <a:t>c</a:t>
            </a:r>
            <a:r>
              <a:rPr lang="en-US" altLang="ja-JP" dirty="0" smtClean="0"/>
              <a:t>ontrol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68614" y="5589278"/>
            <a:ext cx="203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 smtClean="0">
                <a:latin typeface="Times New Roman" panose="02020603050405020304" pitchFamily="18" charset="0"/>
                <a:ea typeface="HGP明朝B" panose="02020800000000000000" pitchFamily="18" charset="-128"/>
              </a:rPr>
              <a:t>ave.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 200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MB/s/all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~10GB/plate</a:t>
            </a:r>
            <a:endParaRPr kumimoji="1" lang="en-US" altLang="ja-JP" sz="20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010448" y="5088043"/>
            <a:ext cx="74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+mn-lt"/>
                <a:ea typeface="+mn-ea"/>
              </a:rPr>
              <a:t>×36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7049305" y="4015822"/>
            <a:ext cx="1715616" cy="577518"/>
          </a:xfrm>
          <a:prstGeom prst="rect">
            <a:avLst/>
          </a:prstGeom>
          <a:solidFill>
            <a:srgbClr val="FFCCFF"/>
          </a:solidFill>
          <a:ln>
            <a:solidFill>
              <a:srgbClr val="FF8B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Storage </a:t>
            </a:r>
            <a:r>
              <a:rPr lang="en-US" altLang="ja-JP" dirty="0" smtClean="0"/>
              <a:t>Server</a:t>
            </a:r>
            <a:endParaRPr lang="en-US" altLang="ja-JP" dirty="0"/>
          </a:p>
        </p:txBody>
      </p:sp>
      <p:cxnSp>
        <p:nvCxnSpPr>
          <p:cNvPr id="64" name="直線矢印コネクタ 63"/>
          <p:cNvCxnSpPr/>
          <p:nvPr/>
        </p:nvCxnSpPr>
        <p:spPr>
          <a:xfrm>
            <a:off x="6460666" y="4349721"/>
            <a:ext cx="5886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0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Detecting </a:t>
            </a:r>
            <a:r>
              <a:rPr lang="en-US" altLang="ja-JP" dirty="0" smtClean="0"/>
              <a:t>ionizing </a:t>
            </a:r>
            <a:r>
              <a:rPr lang="en-US" altLang="ja-JP" dirty="0"/>
              <a:t>particles</a:t>
            </a:r>
            <a:endParaRPr lang="ja-JP" altLang="en-US" dirty="0" smtClean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00990" y="4816291"/>
            <a:ext cx="3615402" cy="1208860"/>
            <a:chOff x="1225550" y="2370138"/>
            <a:chExt cx="6162675" cy="2060575"/>
          </a:xfrm>
        </p:grpSpPr>
        <p:sp>
          <p:nvSpPr>
            <p:cNvPr id="9219" name="AutoShape 15"/>
            <p:cNvSpPr>
              <a:spLocks noChangeArrowheads="1"/>
            </p:cNvSpPr>
            <p:nvPr/>
          </p:nvSpPr>
          <p:spPr bwMode="auto">
            <a:xfrm>
              <a:off x="3038475" y="3694113"/>
              <a:ext cx="2187575" cy="460375"/>
            </a:xfrm>
            <a:prstGeom prst="parallelogram">
              <a:avLst>
                <a:gd name="adj" fmla="val 89315"/>
              </a:avLst>
            </a:prstGeom>
            <a:solidFill>
              <a:srgbClr val="FFFF99">
                <a:alpha val="50195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9220" name="AutoShape 15"/>
            <p:cNvSpPr>
              <a:spLocks noChangeArrowheads="1"/>
            </p:cNvSpPr>
            <p:nvPr/>
          </p:nvSpPr>
          <p:spPr bwMode="auto">
            <a:xfrm>
              <a:off x="3038475" y="3390900"/>
              <a:ext cx="2187575" cy="460375"/>
            </a:xfrm>
            <a:prstGeom prst="parallelogram">
              <a:avLst>
                <a:gd name="adj" fmla="val 89315"/>
              </a:avLst>
            </a:prstGeom>
            <a:solidFill>
              <a:srgbClr val="FFFF99">
                <a:alpha val="50195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4721225" y="3906838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4310063" y="3486150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223" name="AutoShape 15"/>
            <p:cNvSpPr>
              <a:spLocks noChangeArrowheads="1"/>
            </p:cNvSpPr>
            <p:nvPr/>
          </p:nvSpPr>
          <p:spPr bwMode="auto">
            <a:xfrm>
              <a:off x="3038475" y="3087688"/>
              <a:ext cx="2187575" cy="460375"/>
            </a:xfrm>
            <a:prstGeom prst="parallelogram">
              <a:avLst>
                <a:gd name="adj" fmla="val 89315"/>
              </a:avLst>
            </a:prstGeom>
            <a:solidFill>
              <a:srgbClr val="FFFF99">
                <a:alpha val="50195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4203700" y="3221038"/>
              <a:ext cx="106363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225" name="AutoShape 15"/>
            <p:cNvSpPr>
              <a:spLocks noChangeArrowheads="1"/>
            </p:cNvSpPr>
            <p:nvPr/>
          </p:nvSpPr>
          <p:spPr bwMode="auto">
            <a:xfrm>
              <a:off x="3038475" y="2784475"/>
              <a:ext cx="2187575" cy="460375"/>
            </a:xfrm>
            <a:prstGeom prst="parallelogram">
              <a:avLst>
                <a:gd name="adj" fmla="val 89315"/>
              </a:avLst>
            </a:prstGeom>
            <a:solidFill>
              <a:srgbClr val="FFFF99">
                <a:alpha val="50195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862388" y="2968625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227" name="AutoShape 15"/>
            <p:cNvSpPr>
              <a:spLocks noChangeArrowheads="1"/>
            </p:cNvSpPr>
            <p:nvPr/>
          </p:nvSpPr>
          <p:spPr bwMode="auto">
            <a:xfrm>
              <a:off x="3038475" y="2481263"/>
              <a:ext cx="2187575" cy="460375"/>
            </a:xfrm>
            <a:prstGeom prst="parallelogram">
              <a:avLst>
                <a:gd name="adj" fmla="val 89315"/>
              </a:avLst>
            </a:prstGeom>
            <a:solidFill>
              <a:srgbClr val="FFFF99">
                <a:alpha val="50195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636963" y="2735263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9229" name="グループ化 54"/>
            <p:cNvGrpSpPr>
              <a:grpSpLocks/>
            </p:cNvGrpSpPr>
            <p:nvPr/>
          </p:nvGrpSpPr>
          <p:grpSpPr bwMode="auto">
            <a:xfrm>
              <a:off x="1225550" y="2370138"/>
              <a:ext cx="6162675" cy="2060575"/>
              <a:chOff x="1076188" y="2200258"/>
              <a:chExt cx="6162183" cy="2060449"/>
            </a:xfrm>
          </p:grpSpPr>
          <p:sp>
            <p:nvSpPr>
              <p:cNvPr id="9232" name="AutoShape 18"/>
              <p:cNvSpPr>
                <a:spLocks noChangeArrowheads="1"/>
              </p:cNvSpPr>
              <p:nvPr/>
            </p:nvSpPr>
            <p:spPr bwMode="auto">
              <a:xfrm>
                <a:off x="1082538" y="2200258"/>
                <a:ext cx="6155833" cy="2044014"/>
              </a:xfrm>
              <a:prstGeom prst="cube">
                <a:avLst>
                  <a:gd name="adj" fmla="val 53565"/>
                </a:avLst>
              </a:prstGeom>
              <a:solidFill>
                <a:srgbClr val="FFFF99">
                  <a:alpha val="10196"/>
                </a:srgbClr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lIns="36576" tIns="36576" rIns="36576" bIns="36576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cxnSp>
            <p:nvCxnSpPr>
              <p:cNvPr id="57" name="直線コネクタ 56"/>
              <p:cNvCxnSpPr/>
              <p:nvPr/>
            </p:nvCxnSpPr>
            <p:spPr>
              <a:xfrm flipH="1">
                <a:off x="1076188" y="3193972"/>
                <a:ext cx="1069890" cy="1066735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>
                <a:off x="2169889" y="2224069"/>
                <a:ext cx="0" cy="96990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>
                <a:off x="2152427" y="3170161"/>
                <a:ext cx="5085944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グループ化 20"/>
          <p:cNvGrpSpPr/>
          <p:nvPr/>
        </p:nvGrpSpPr>
        <p:grpSpPr>
          <a:xfrm>
            <a:off x="100990" y="2224224"/>
            <a:ext cx="3615402" cy="1695011"/>
            <a:chOff x="1225550" y="2063750"/>
            <a:chExt cx="6162675" cy="2889250"/>
          </a:xfrm>
        </p:grpSpPr>
        <p:cxnSp>
          <p:nvCxnSpPr>
            <p:cNvPr id="22" name="直線コネクタ 21"/>
            <p:cNvCxnSpPr/>
            <p:nvPr/>
          </p:nvCxnSpPr>
          <p:spPr>
            <a:xfrm>
              <a:off x="3684588" y="2725738"/>
              <a:ext cx="1989137" cy="2227262"/>
            </a:xfrm>
            <a:prstGeom prst="line">
              <a:avLst/>
            </a:prstGeom>
            <a:ln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円/楕円 22"/>
            <p:cNvSpPr/>
            <p:nvPr/>
          </p:nvSpPr>
          <p:spPr>
            <a:xfrm>
              <a:off x="3636963" y="2735263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862388" y="2968625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310063" y="3486150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4203700" y="3221038"/>
              <a:ext cx="106363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721225" y="3906838"/>
              <a:ext cx="104775" cy="1047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28" name="グループ化 25"/>
            <p:cNvGrpSpPr>
              <a:grpSpLocks/>
            </p:cNvGrpSpPr>
            <p:nvPr/>
          </p:nvGrpSpPr>
          <p:grpSpPr bwMode="auto">
            <a:xfrm>
              <a:off x="1225550" y="2370138"/>
              <a:ext cx="6162675" cy="2060575"/>
              <a:chOff x="1076188" y="2200258"/>
              <a:chExt cx="6162183" cy="2060449"/>
            </a:xfrm>
          </p:grpSpPr>
          <p:sp>
            <p:nvSpPr>
              <p:cNvPr id="30" name="AutoShape 18"/>
              <p:cNvSpPr>
                <a:spLocks noChangeArrowheads="1"/>
              </p:cNvSpPr>
              <p:nvPr/>
            </p:nvSpPr>
            <p:spPr bwMode="auto">
              <a:xfrm>
                <a:off x="1082538" y="2200258"/>
                <a:ext cx="6155833" cy="2044014"/>
              </a:xfrm>
              <a:prstGeom prst="cube">
                <a:avLst>
                  <a:gd name="adj" fmla="val 53565"/>
                </a:avLst>
              </a:prstGeom>
              <a:solidFill>
                <a:srgbClr val="FFFF99">
                  <a:alpha val="29803"/>
                </a:srgbClr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lIns="36576" tIns="36576" rIns="36576" bIns="36576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cxnSp>
            <p:nvCxnSpPr>
              <p:cNvPr id="31" name="直線コネクタ 30"/>
              <p:cNvCxnSpPr/>
              <p:nvPr/>
            </p:nvCxnSpPr>
            <p:spPr>
              <a:xfrm flipH="1">
                <a:off x="1076188" y="3193972"/>
                <a:ext cx="1069890" cy="1066735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2169889" y="2224069"/>
                <a:ext cx="0" cy="96990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>
                <a:off x="2152427" y="3170161"/>
                <a:ext cx="5085944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直線コネクタ 28"/>
            <p:cNvCxnSpPr/>
            <p:nvPr/>
          </p:nvCxnSpPr>
          <p:spPr>
            <a:xfrm>
              <a:off x="3095625" y="2063750"/>
              <a:ext cx="593725" cy="663575"/>
            </a:xfrm>
            <a:prstGeom prst="line">
              <a:avLst/>
            </a:prstGeom>
            <a:ln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6154406" y="3327988"/>
            <a:ext cx="506413" cy="404813"/>
            <a:chOff x="106165644" y="99720470"/>
            <a:chExt cx="3629448" cy="2887247"/>
          </a:xfrm>
        </p:grpSpPr>
        <p:sp>
          <p:nvSpPr>
            <p:cNvPr id="35" name="AutoShape 3"/>
            <p:cNvSpPr>
              <a:spLocks noChangeArrowheads="1"/>
            </p:cNvSpPr>
            <p:nvPr/>
          </p:nvSpPr>
          <p:spPr bwMode="auto">
            <a:xfrm>
              <a:off x="106165644" y="101846370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>
              <a:off x="106165644" y="101669212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7" name="AutoShape 5"/>
            <p:cNvSpPr>
              <a:spLocks noChangeArrowheads="1"/>
            </p:cNvSpPr>
            <p:nvPr/>
          </p:nvSpPr>
          <p:spPr bwMode="auto">
            <a:xfrm>
              <a:off x="106165644" y="101492054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8" name="AutoShape 6"/>
            <p:cNvSpPr>
              <a:spLocks noChangeArrowheads="1"/>
            </p:cNvSpPr>
            <p:nvPr/>
          </p:nvSpPr>
          <p:spPr bwMode="auto">
            <a:xfrm>
              <a:off x="106165645" y="101314895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106165644" y="101137737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0" name="AutoShape 8"/>
            <p:cNvSpPr>
              <a:spLocks noChangeArrowheads="1"/>
            </p:cNvSpPr>
            <p:nvPr/>
          </p:nvSpPr>
          <p:spPr bwMode="auto">
            <a:xfrm>
              <a:off x="106165645" y="100960579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>
              <a:off x="106165644" y="100783420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>
              <a:off x="106165644" y="100606262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06165645" y="100429103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06165644" y="100251945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5" name="AutoShape 13"/>
            <p:cNvSpPr>
              <a:spLocks noChangeArrowheads="1"/>
            </p:cNvSpPr>
            <p:nvPr/>
          </p:nvSpPr>
          <p:spPr bwMode="auto">
            <a:xfrm>
              <a:off x="106165644" y="100074787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106165645" y="99897628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>
                <a:alpha val="69019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7" name="AutoShape 15"/>
            <p:cNvSpPr>
              <a:spLocks noChangeArrowheads="1"/>
            </p:cNvSpPr>
            <p:nvPr/>
          </p:nvSpPr>
          <p:spPr bwMode="auto">
            <a:xfrm>
              <a:off x="106165645" y="99720470"/>
              <a:ext cx="3629447" cy="761347"/>
            </a:xfrm>
            <a:prstGeom prst="parallelogram">
              <a:avLst>
                <a:gd name="adj" fmla="val 89450"/>
              </a:avLst>
            </a:prstGeom>
            <a:solidFill>
              <a:srgbClr val="FFFF99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6048044" y="1486488"/>
            <a:ext cx="779462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044869" y="1267413"/>
            <a:ext cx="779462" cy="585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/>
              <a:t>Image sensor</a:t>
            </a:r>
            <a:endParaRPr lang="ja-JP" altLang="en-US" sz="1600" dirty="0"/>
          </a:p>
        </p:txBody>
      </p:sp>
      <p:grpSp>
        <p:nvGrpSpPr>
          <p:cNvPr id="50" name="グループ化 8"/>
          <p:cNvGrpSpPr>
            <a:grpSpLocks noChangeAspect="1"/>
          </p:cNvGrpSpPr>
          <p:nvPr/>
        </p:nvGrpSpPr>
        <p:grpSpPr bwMode="auto">
          <a:xfrm>
            <a:off x="5960731" y="1834151"/>
            <a:ext cx="911225" cy="1873250"/>
            <a:chOff x="4945063" y="511175"/>
            <a:chExt cx="1870075" cy="3840163"/>
          </a:xfrm>
        </p:grpSpPr>
        <p:sp>
          <p:nvSpPr>
            <p:cNvPr id="51" name="Oval 16"/>
            <p:cNvSpPr>
              <a:spLocks noChangeArrowheads="1"/>
            </p:cNvSpPr>
            <p:nvPr/>
          </p:nvSpPr>
          <p:spPr bwMode="auto">
            <a:xfrm>
              <a:off x="4967870" y="1930083"/>
              <a:ext cx="1847268" cy="348217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4945063" y="2616755"/>
              <a:ext cx="1847270" cy="3482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rnd" algn="in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grpSp>
          <p:nvGrpSpPr>
            <p:cNvPr id="53" name="グループ化 11"/>
            <p:cNvGrpSpPr>
              <a:grpSpLocks/>
            </p:cNvGrpSpPr>
            <p:nvPr/>
          </p:nvGrpSpPr>
          <p:grpSpPr bwMode="auto">
            <a:xfrm>
              <a:off x="5199063" y="511175"/>
              <a:ext cx="1344612" cy="3840163"/>
              <a:chOff x="5199063" y="511175"/>
              <a:chExt cx="1344612" cy="3840163"/>
            </a:xfrm>
          </p:grpSpPr>
          <p:sp>
            <p:nvSpPr>
              <p:cNvPr id="54" name="AutoShape 19"/>
              <p:cNvSpPr>
                <a:spLocks noChangeArrowheads="1"/>
              </p:cNvSpPr>
              <p:nvPr/>
            </p:nvSpPr>
            <p:spPr bwMode="auto">
              <a:xfrm>
                <a:off x="5221288" y="511175"/>
                <a:ext cx="1322387" cy="3152775"/>
              </a:xfrm>
              <a:prstGeom prst="diamond">
                <a:avLst/>
              </a:prstGeom>
              <a:noFill/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lIns="36576" tIns="36576" rIns="36576" bIns="36576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5" name="AutoShape 21"/>
              <p:cNvSpPr>
                <a:spLocks noChangeArrowheads="1"/>
              </p:cNvSpPr>
              <p:nvPr/>
            </p:nvSpPr>
            <p:spPr bwMode="auto">
              <a:xfrm>
                <a:off x="5199063" y="1198563"/>
                <a:ext cx="1322387" cy="3152775"/>
              </a:xfrm>
              <a:prstGeom prst="diamond">
                <a:avLst/>
              </a:prstGeom>
              <a:noFill/>
              <a:ln w="9525" cap="rnd" algn="in">
                <a:solidFill>
                  <a:srgbClr val="000000"/>
                </a:solidFill>
                <a:prstDash val="sys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lIns="36576" tIns="36576" rIns="36576" bIns="36576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</p:grpSp>
      <p:grpSp>
        <p:nvGrpSpPr>
          <p:cNvPr id="56" name="グループ化 14"/>
          <p:cNvGrpSpPr>
            <a:grpSpLocks/>
          </p:cNvGrpSpPr>
          <p:nvPr/>
        </p:nvGrpSpPr>
        <p:grpSpPr bwMode="auto">
          <a:xfrm>
            <a:off x="5335256" y="3183526"/>
            <a:ext cx="2205038" cy="2041525"/>
            <a:chOff x="506461" y="3466013"/>
            <a:chExt cx="2713201" cy="2512397"/>
          </a:xfrm>
        </p:grpSpPr>
        <p:sp>
          <p:nvSpPr>
            <p:cNvPr id="60" name="AutoShape 18"/>
            <p:cNvSpPr>
              <a:spLocks noChangeArrowheads="1"/>
            </p:cNvSpPr>
            <p:nvPr/>
          </p:nvSpPr>
          <p:spPr bwMode="auto">
            <a:xfrm>
              <a:off x="508574" y="5078297"/>
              <a:ext cx="2710815" cy="900113"/>
            </a:xfrm>
            <a:prstGeom prst="cube">
              <a:avLst>
                <a:gd name="adj" fmla="val 53565"/>
              </a:avLst>
            </a:prstGeom>
            <a:solidFill>
              <a:srgbClr val="FFFF99">
                <a:alpha val="59999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508847" y="3883136"/>
              <a:ext cx="2710815" cy="1674650"/>
            </a:xfrm>
            <a:prstGeom prst="cube">
              <a:avLst>
                <a:gd name="adj" fmla="val 28852"/>
              </a:avLst>
            </a:prstGeom>
            <a:solidFill>
              <a:srgbClr val="CCFFFF">
                <a:alpha val="5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3" name="AutoShape 18"/>
            <p:cNvSpPr>
              <a:spLocks noChangeArrowheads="1"/>
            </p:cNvSpPr>
            <p:nvPr/>
          </p:nvSpPr>
          <p:spPr bwMode="auto">
            <a:xfrm>
              <a:off x="506461" y="3466013"/>
              <a:ext cx="2710815" cy="900113"/>
            </a:xfrm>
            <a:prstGeom prst="cube">
              <a:avLst>
                <a:gd name="adj" fmla="val 53565"/>
              </a:avLst>
            </a:prstGeom>
            <a:solidFill>
              <a:srgbClr val="FFFF99">
                <a:alpha val="29803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64" name="テキスト ボックス 34"/>
          <p:cNvSpPr txBox="1">
            <a:spLocks noChangeArrowheads="1"/>
          </p:cNvSpPr>
          <p:nvPr/>
        </p:nvSpPr>
        <p:spPr bwMode="auto">
          <a:xfrm>
            <a:off x="6883069" y="2489788"/>
            <a:ext cx="1373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Objective lens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5" name="テキスト ボックス 35"/>
          <p:cNvSpPr txBox="1">
            <a:spLocks noChangeArrowheads="1"/>
          </p:cNvSpPr>
          <p:nvPr/>
        </p:nvSpPr>
        <p:spPr bwMode="auto">
          <a:xfrm>
            <a:off x="7679306" y="3183526"/>
            <a:ext cx="1706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Emulsion layer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6" name="テキスト ボックス 36"/>
          <p:cNvSpPr txBox="1">
            <a:spLocks noChangeArrowheads="1"/>
          </p:cNvSpPr>
          <p:nvPr/>
        </p:nvSpPr>
        <p:spPr bwMode="auto">
          <a:xfrm>
            <a:off x="7751063" y="3846228"/>
            <a:ext cx="1706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Plastic base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7" name="テキスト ボックス 37"/>
          <p:cNvSpPr txBox="1">
            <a:spLocks noChangeArrowheads="1"/>
          </p:cNvSpPr>
          <p:nvPr/>
        </p:nvSpPr>
        <p:spPr bwMode="auto">
          <a:xfrm>
            <a:off x="7710723" y="4488142"/>
            <a:ext cx="1706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Emulsion layer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68" name="Oval 16"/>
          <p:cNvSpPr>
            <a:spLocks noChangeArrowheads="1"/>
          </p:cNvSpPr>
          <p:nvPr/>
        </p:nvSpPr>
        <p:spPr bwMode="auto">
          <a:xfrm>
            <a:off x="5955969" y="5412376"/>
            <a:ext cx="900112" cy="16986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9" name="テキスト ボックス 39"/>
          <p:cNvSpPr txBox="1">
            <a:spLocks noChangeArrowheads="1"/>
          </p:cNvSpPr>
          <p:nvPr/>
        </p:nvSpPr>
        <p:spPr bwMode="auto">
          <a:xfrm>
            <a:off x="7119606" y="5328238"/>
            <a:ext cx="1593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Condenser lens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71" name="太陽 70"/>
          <p:cNvSpPr/>
          <p:nvPr/>
        </p:nvSpPr>
        <p:spPr>
          <a:xfrm>
            <a:off x="6182981" y="5983876"/>
            <a:ext cx="447675" cy="447675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2" name="テキスト ボックス 44"/>
          <p:cNvSpPr txBox="1">
            <a:spLocks noChangeArrowheads="1"/>
          </p:cNvSpPr>
          <p:nvPr/>
        </p:nvSpPr>
        <p:spPr bwMode="auto">
          <a:xfrm>
            <a:off x="7119606" y="6025151"/>
            <a:ext cx="1593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Light source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73" name="直線矢印コネクタ 72"/>
          <p:cNvCxnSpPr/>
          <p:nvPr/>
        </p:nvCxnSpPr>
        <p:spPr>
          <a:xfrm flipV="1">
            <a:off x="4930444" y="2361201"/>
            <a:ext cx="0" cy="1636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4720894" y="3861388"/>
            <a:ext cx="1087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 flipV="1">
            <a:off x="4849481" y="3316876"/>
            <a:ext cx="603250" cy="614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右中かっこ 78"/>
          <p:cNvSpPr/>
          <p:nvPr/>
        </p:nvSpPr>
        <p:spPr>
          <a:xfrm rot="10800000">
            <a:off x="5264612" y="5328238"/>
            <a:ext cx="365125" cy="117475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02164" y="3986011"/>
            <a:ext cx="123791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altLang="ja-JP" dirty="0">
                <a:solidFill>
                  <a:prstClr val="black"/>
                </a:solidFill>
                <a:latin typeface="Times New Roman"/>
                <a:ea typeface="HGP明朝B"/>
              </a:rPr>
              <a:t>Automated stage</a:t>
            </a:r>
          </a:p>
        </p:txBody>
      </p:sp>
      <p:sp>
        <p:nvSpPr>
          <p:cNvPr id="81" name="テキスト ボックス 41"/>
          <p:cNvSpPr txBox="1">
            <a:spLocks noChangeArrowheads="1"/>
          </p:cNvSpPr>
          <p:nvPr/>
        </p:nvSpPr>
        <p:spPr bwMode="auto">
          <a:xfrm>
            <a:off x="5878616" y="4067530"/>
            <a:ext cx="1403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Emulsion plate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82" name="テキスト ボックス 39"/>
          <p:cNvSpPr txBox="1">
            <a:spLocks noChangeArrowheads="1"/>
          </p:cNvSpPr>
          <p:nvPr/>
        </p:nvSpPr>
        <p:spPr bwMode="auto">
          <a:xfrm>
            <a:off x="4100181" y="5630876"/>
            <a:ext cx="1593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Times New Roman" panose="02020603050405020304" pitchFamily="18" charset="0"/>
                <a:ea typeface="HGP明朝B" panose="02020800000000000000" pitchFamily="18" charset="-128"/>
              </a:rPr>
              <a:t>Kohler illumination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5600" y="1853201"/>
            <a:ext cx="179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n-lt"/>
                <a:ea typeface="+mn-ea"/>
              </a:rPr>
              <a:t>C</a:t>
            </a:r>
            <a:r>
              <a:rPr kumimoji="1" lang="en-US" altLang="ja-JP" dirty="0" smtClean="0">
                <a:latin typeface="+mn-lt"/>
                <a:ea typeface="+mn-ea"/>
              </a:rPr>
              <a:t>harged particles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20" name="右中かっこ 19"/>
          <p:cNvSpPr/>
          <p:nvPr/>
        </p:nvSpPr>
        <p:spPr>
          <a:xfrm>
            <a:off x="7556171" y="3189876"/>
            <a:ext cx="127595" cy="33178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右中かっこ 88"/>
          <p:cNvSpPr/>
          <p:nvPr/>
        </p:nvSpPr>
        <p:spPr>
          <a:xfrm>
            <a:off x="7569662" y="4501444"/>
            <a:ext cx="127595" cy="33178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右中かっこ 89"/>
          <p:cNvSpPr/>
          <p:nvPr/>
        </p:nvSpPr>
        <p:spPr>
          <a:xfrm>
            <a:off x="7562831" y="3554166"/>
            <a:ext cx="127595" cy="92226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8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Scanning </a:t>
            </a:r>
            <a:r>
              <a:rPr lang="en-US" altLang="ja-JP" dirty="0"/>
              <a:t>s</a:t>
            </a:r>
            <a:r>
              <a:rPr lang="en-US" altLang="ja-JP" dirty="0" smtClean="0"/>
              <a:t>peed and other status</a:t>
            </a:r>
            <a:endParaRPr lang="ja-JP" altLang="en-US" dirty="0" smtClean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December 2011 Objective lens and beam splitter were mounted.</a:t>
            </a:r>
          </a:p>
          <a:p>
            <a:r>
              <a:rPr kumimoji="1"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May 2012 All motors for xyz-axis drive 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</a:rPr>
              <a:t>began to 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work.</a:t>
            </a:r>
          </a:p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November 2012 </a:t>
            </a:r>
            <a:r>
              <a:rPr lang="en-US" altLang="ja-JP" sz="2400" dirty="0">
                <a:solidFill>
                  <a:schemeClr val="accent2">
                    <a:lumMod val="50000"/>
                  </a:schemeClr>
                </a:solidFill>
              </a:rPr>
              <a:t>Piezo actuator for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z-axis drive was installed.</a:t>
            </a:r>
          </a:p>
          <a:p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May 2013 Half of cameras and computers became ready.</a:t>
            </a:r>
          </a:p>
          <a:p>
            <a:r>
              <a:rPr lang="en-US" altLang="ja-JP" dirty="0" smtClean="0">
                <a:solidFill>
                  <a:schemeClr val="accent3">
                    <a:lumMod val="50000"/>
                  </a:schemeClr>
                </a:solidFill>
              </a:rPr>
              <a:t>May 2013~ Scanning test for various emulsion plates</a:t>
            </a:r>
            <a:endParaRPr lang="en-US" altLang="ja-JP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98777"/>
              </p:ext>
            </p:extLst>
          </p:nvPr>
        </p:nvGraphicFramePr>
        <p:xfrm>
          <a:off x="546809" y="3610307"/>
          <a:ext cx="7629356" cy="207288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07339"/>
                <a:gridCol w="1907339"/>
                <a:gridCol w="1907339"/>
                <a:gridCol w="1907339"/>
              </a:tblGrid>
              <a:tr h="518400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Practicable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Installed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Final Goal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517863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Stage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2 view/s</a:t>
                      </a:r>
                      <a:endParaRPr kumimoji="1" lang="en-US" altLang="ja-JP" sz="2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5 view/s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10 view/s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517863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Camera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</a:t>
                      </a:r>
                      <a:r>
                        <a:rPr kumimoji="1" lang="ja-JP" altLang="en-US" sz="2800" baseline="0" dirty="0" smtClean="0"/>
                        <a:t> </a:t>
                      </a:r>
                      <a:r>
                        <a:rPr kumimoji="1" lang="en-US" altLang="ja-JP" sz="2800" baseline="0" dirty="0" smtClean="0"/>
                        <a:t>unit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3</a:t>
                      </a:r>
                      <a:r>
                        <a:rPr kumimoji="1" lang="en-US" altLang="ja-JP" sz="2800" baseline="0" dirty="0" smtClean="0"/>
                        <a:t> unit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6 unit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517863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Speed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300cm</a:t>
                      </a:r>
                      <a:r>
                        <a:rPr kumimoji="1" lang="en-US" altLang="ja-JP" sz="2800" baseline="30000" dirty="0" smtClean="0"/>
                        <a:t>2</a:t>
                      </a:r>
                      <a:r>
                        <a:rPr kumimoji="1" lang="en-US" altLang="ja-JP" sz="2800" dirty="0" smtClean="0"/>
                        <a:t>/h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2250cm</a:t>
                      </a:r>
                      <a:r>
                        <a:rPr kumimoji="1" lang="en-US" altLang="ja-JP" sz="2800" baseline="30000" dirty="0" smtClean="0"/>
                        <a:t>2</a:t>
                      </a:r>
                      <a:r>
                        <a:rPr kumimoji="1" lang="en-US" altLang="ja-JP" sz="2800" dirty="0" smtClean="0"/>
                        <a:t>/h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9000cm</a:t>
                      </a:r>
                      <a:r>
                        <a:rPr kumimoji="1" lang="en-US" altLang="ja-JP" sz="2800" baseline="30000" dirty="0" smtClean="0"/>
                        <a:t>2</a:t>
                      </a:r>
                      <a:r>
                        <a:rPr kumimoji="1" lang="en-US" altLang="ja-JP" sz="2800" dirty="0" smtClean="0"/>
                        <a:t>/h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5802625" y="5999635"/>
            <a:ext cx="286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lt"/>
                <a:ea typeface="+mn-ea"/>
              </a:rPr>
              <a:t>cf. S-UTS 72cm</a:t>
            </a:r>
            <a:r>
              <a:rPr lang="en-US" altLang="ja-JP" sz="2400" baseline="30000" dirty="0" smtClean="0">
                <a:latin typeface="+mn-lt"/>
                <a:ea typeface="+mn-ea"/>
              </a:rPr>
              <a:t>2</a:t>
            </a:r>
            <a:r>
              <a:rPr lang="en-US" altLang="ja-JP" sz="2400" dirty="0" smtClean="0">
                <a:latin typeface="+mn-lt"/>
                <a:ea typeface="+mn-ea"/>
              </a:rPr>
              <a:t>/h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50954" y="6230467"/>
            <a:ext cx="35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+mn-lt"/>
                <a:ea typeface="+mn-ea"/>
              </a:rPr>
              <a:t>I </a:t>
            </a:r>
            <a:r>
              <a:rPr lang="en-US" altLang="ja-JP" sz="2000" dirty="0" smtClean="0">
                <a:latin typeface="+mn-lt"/>
                <a:ea typeface="+mn-ea"/>
              </a:rPr>
              <a:t>did </a:t>
            </a:r>
            <a:r>
              <a:rPr lang="en-US" altLang="ja-JP" sz="2000" dirty="0">
                <a:latin typeface="+mn-lt"/>
                <a:ea typeface="+mn-ea"/>
              </a:rPr>
              <a:t>scanning test at this speed.</a:t>
            </a:r>
            <a:endParaRPr kumimoji="1" lang="ja-JP" altLang="en-US" sz="2000" dirty="0" smtClean="0">
              <a:latin typeface="+mn-lt"/>
              <a:ea typeface="+mn-ea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3276204" y="5676944"/>
            <a:ext cx="0" cy="645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Emulsion Film</a:t>
            </a:r>
            <a:endParaRPr lang="ja-JP" altLang="en-US" dirty="0" smtClean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" y="1620027"/>
            <a:ext cx="6685896" cy="487466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006636" y="3229876"/>
            <a:ext cx="4638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+mn-lt"/>
              </a:rPr>
              <a:t>Efficiency </a:t>
            </a:r>
            <a:r>
              <a:rPr lang="en-US" altLang="ja-JP" sz="3600" dirty="0" smtClean="0">
                <a:latin typeface="+mn-lt"/>
              </a:rPr>
              <a:t>98.0%</a:t>
            </a:r>
          </a:p>
          <a:p>
            <a:r>
              <a:rPr lang="en-US" altLang="ja-JP" sz="2000" dirty="0" smtClean="0">
                <a:latin typeface="+mn-lt"/>
              </a:rPr>
              <a:t>18,264track / 18,632track</a:t>
            </a:r>
          </a:p>
          <a:p>
            <a:r>
              <a:rPr kumimoji="1" lang="en-US" altLang="ja-JP" sz="2000" dirty="0" smtClean="0">
                <a:latin typeface="+mn-lt"/>
              </a:rPr>
              <a:t>tanθ &lt; 0.6</a:t>
            </a:r>
            <a:endParaRPr kumimoji="1" lang="ja-JP" altLang="en-US" sz="2000" dirty="0">
              <a:latin typeface="+mn-lt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3438347" y="66076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5578718" y="2201582"/>
            <a:ext cx="726144" cy="369916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2470072" y="6250193"/>
            <a:ext cx="0" cy="132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3848022" y="6250193"/>
            <a:ext cx="0" cy="132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5397422" y="6250193"/>
            <a:ext cx="0" cy="132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212104" y="6382966"/>
            <a:ext cx="50983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250433" y="6357324"/>
            <a:ext cx="4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10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629657" y="6357324"/>
            <a:ext cx="4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20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80294" y="6357324"/>
            <a:ext cx="4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30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707750" y="6373164"/>
            <a:ext cx="95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[</a:t>
            </a:r>
            <a:r>
              <a:rPr kumimoji="1" lang="en-US" altLang="ja-JP" dirty="0" err="1" smtClean="0">
                <a:latin typeface="+mn-lt"/>
              </a:rPr>
              <a:t>deg</a:t>
            </a:r>
            <a:r>
              <a:rPr kumimoji="1" lang="en-US" altLang="ja-JP" dirty="0" smtClean="0">
                <a:latin typeface="+mn-lt"/>
              </a:rPr>
              <a:t>]</a:t>
            </a:r>
            <a:endParaRPr kumimoji="1" lang="ja-JP" altLang="en-US" dirty="0">
              <a:latin typeface="+mn-lt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1218454" y="6145297"/>
            <a:ext cx="0" cy="4822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1817226" y="1200427"/>
            <a:ext cx="130314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HTS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5344810" y="6586"/>
            <a:ext cx="3799190" cy="2002081"/>
            <a:chOff x="1657350" y="2723021"/>
            <a:chExt cx="6821905" cy="359497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657350" y="2723021"/>
              <a:ext cx="6821905" cy="3594979"/>
              <a:chOff x="628650" y="4611189"/>
              <a:chExt cx="3532094" cy="1866292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628650" y="4666004"/>
                <a:ext cx="3532094" cy="1741577"/>
                <a:chOff x="4691903" y="3941950"/>
                <a:chExt cx="3532094" cy="1741577"/>
              </a:xfrm>
            </p:grpSpPr>
            <p:grpSp>
              <p:nvGrpSpPr>
                <p:cNvPr id="10" name="グループ化 9"/>
                <p:cNvGrpSpPr/>
                <p:nvPr/>
              </p:nvGrpSpPr>
              <p:grpSpPr>
                <a:xfrm>
                  <a:off x="4691903" y="39419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7" name="正方形/長方形 16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kumimoji="1" lang="en-US" altLang="ja-JP" sz="2800" dirty="0" smtClean="0">
                        <a:solidFill>
                          <a:schemeClr val="tx1"/>
                        </a:solidFill>
                      </a:rPr>
                      <a:t>PL13</a:t>
                    </a:r>
                    <a:endParaRPr kumimoji="1" lang="ja-JP" alt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" name="グループ化 10"/>
                <p:cNvGrpSpPr/>
                <p:nvPr/>
              </p:nvGrpSpPr>
              <p:grpSpPr>
                <a:xfrm>
                  <a:off x="4691903" y="45303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5" name="正方形/長方形 14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4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" name="正方形/長方形 15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kumimoji="1" lang="ja-JP" alt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" name="グループ化 11"/>
                <p:cNvGrpSpPr/>
                <p:nvPr/>
              </p:nvGrpSpPr>
              <p:grpSpPr>
                <a:xfrm>
                  <a:off x="4691903" y="51187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3" name="正方形/長方形 12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4" name="正方形/長方形 13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kumimoji="1" lang="en-US" altLang="ja-JP" sz="2800" dirty="0" smtClean="0">
                        <a:solidFill>
                          <a:schemeClr val="tx1"/>
                        </a:solidFill>
                      </a:rPr>
                      <a:t>PL11</a:t>
                    </a:r>
                    <a:endParaRPr kumimoji="1" lang="ja-JP" alt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6" name="直線矢印コネクタ 5"/>
              <p:cNvCxnSpPr/>
              <p:nvPr/>
            </p:nvCxnSpPr>
            <p:spPr>
              <a:xfrm flipH="1">
                <a:off x="1902914" y="5849882"/>
                <a:ext cx="362102" cy="627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" name="直線矢印コネクタ 6"/>
              <p:cNvCxnSpPr/>
              <p:nvPr/>
            </p:nvCxnSpPr>
            <p:spPr>
              <a:xfrm flipH="1">
                <a:off x="2662730" y="4611189"/>
                <a:ext cx="355308" cy="6178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 flipH="1">
                <a:off x="2265016" y="5237452"/>
                <a:ext cx="397714" cy="60535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>
                <a:off x="2574447" y="5291818"/>
                <a:ext cx="1551765" cy="10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dirty="0" smtClean="0">
                    <a:latin typeface="+mn-lt"/>
                  </a:rPr>
                  <a:t>Exist or not</a:t>
                </a:r>
                <a:endParaRPr kumimoji="1" lang="ja-JP" altLang="en-US" sz="3200" dirty="0">
                  <a:latin typeface="+mn-lt"/>
                </a:endParaRP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3982171" y="3853119"/>
              <a:ext cx="835666" cy="105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 smtClean="0">
                  <a:latin typeface="+mn-ea"/>
                  <a:ea typeface="+mn-ea"/>
                </a:rPr>
                <a:t>？</a:t>
              </a:r>
              <a:endParaRPr kumimoji="1" lang="ja-JP" altLang="en-US" sz="3200" dirty="0">
                <a:latin typeface="+mn-ea"/>
                <a:ea typeface="+mn-ea"/>
              </a:endParaRPr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4101274" y="4455158"/>
            <a:ext cx="2487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cf. </a:t>
            </a:r>
          </a:p>
          <a:p>
            <a:r>
              <a:rPr lang="en-US" altLang="ja-JP" sz="2000" dirty="0" smtClean="0">
                <a:latin typeface="+mj-lt"/>
              </a:rPr>
              <a:t>S-UTS 98.3%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613" t="29947" r="9199" b="36628"/>
          <a:stretch/>
        </p:blipFill>
        <p:spPr>
          <a:xfrm rot="5400000">
            <a:off x="5815584" y="3554378"/>
            <a:ext cx="4900388" cy="1709680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410938" y="1968203"/>
            <a:ext cx="117532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n-lt"/>
              </a:rPr>
              <a:t>New type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410938" y="6286343"/>
            <a:ext cx="149066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latin typeface="+mn-lt"/>
              </a:rPr>
              <a:t>GD=51.6+-2.6</a:t>
            </a:r>
          </a:p>
          <a:p>
            <a:pPr eaLnBrk="1" hangingPunct="1"/>
            <a:r>
              <a:rPr lang="en-US" altLang="ja-JP" sz="1600" dirty="0">
                <a:latin typeface="+mn-lt"/>
              </a:rPr>
              <a:t>FD=3.3+-0.4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351330" y="2377200"/>
            <a:ext cx="223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+mn-lt"/>
                <a:ea typeface="+mn-ea"/>
              </a:rPr>
              <a:t>preliminary</a:t>
            </a:r>
            <a:endParaRPr kumimoji="1" lang="ja-JP" altLang="en-US" sz="3200" dirty="0" smtClean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9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Emulsion Film</a:t>
            </a:r>
            <a:endParaRPr lang="ja-JP" altLang="en-US" dirty="0" smtClean="0"/>
          </a:p>
        </p:txBody>
      </p:sp>
      <p:sp>
        <p:nvSpPr>
          <p:cNvPr id="2662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Angle deviation</a:t>
            </a:r>
            <a:endParaRPr lang="ja-JP" altLang="en-US" sz="240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241" y="2682521"/>
            <a:ext cx="3843145" cy="27894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24" y="2685945"/>
            <a:ext cx="3877398" cy="2782615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4899051" y="473826"/>
            <a:ext cx="4150944" cy="2139784"/>
            <a:chOff x="1657350" y="2723021"/>
            <a:chExt cx="6973862" cy="3594979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657350" y="2723021"/>
              <a:ext cx="6973862" cy="3594979"/>
              <a:chOff x="628650" y="4611189"/>
              <a:chExt cx="3610771" cy="1866292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628650" y="4666004"/>
                <a:ext cx="3532094" cy="1741577"/>
                <a:chOff x="4691903" y="3941950"/>
                <a:chExt cx="3532094" cy="1741577"/>
              </a:xfrm>
            </p:grpSpPr>
            <p:grpSp>
              <p:nvGrpSpPr>
                <p:cNvPr id="11" name="グループ化 10"/>
                <p:cNvGrpSpPr/>
                <p:nvPr/>
              </p:nvGrpSpPr>
              <p:grpSpPr>
                <a:xfrm>
                  <a:off x="4691903" y="39419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正方形/長方形 18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kumimoji="1" lang="en-US" altLang="ja-JP" sz="2800" dirty="0" smtClean="0">
                        <a:solidFill>
                          <a:schemeClr val="tx1"/>
                        </a:solidFill>
                      </a:rPr>
                      <a:t>PL13</a:t>
                    </a:r>
                    <a:endParaRPr kumimoji="1" lang="ja-JP" alt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" name="グループ化 11"/>
                <p:cNvGrpSpPr/>
                <p:nvPr/>
              </p:nvGrpSpPr>
              <p:grpSpPr>
                <a:xfrm>
                  <a:off x="4691903" y="45303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6" name="正方形/長方形 15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4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7" name="正方形/長方形 16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kumimoji="1" lang="ja-JP" alt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" name="グループ化 12"/>
                <p:cNvGrpSpPr/>
                <p:nvPr/>
              </p:nvGrpSpPr>
              <p:grpSpPr>
                <a:xfrm>
                  <a:off x="4691903" y="5118750"/>
                  <a:ext cx="3532094" cy="564777"/>
                  <a:chOff x="5495365" y="4428565"/>
                  <a:chExt cx="3532094" cy="564777"/>
                </a:xfrm>
              </p:grpSpPr>
              <p:sp>
                <p:nvSpPr>
                  <p:cNvPr id="14" name="正方形/長方形 13"/>
                  <p:cNvSpPr/>
                  <p:nvPr/>
                </p:nvSpPr>
                <p:spPr>
                  <a:xfrm>
                    <a:off x="5495365" y="4428565"/>
                    <a:ext cx="3532094" cy="564777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5" name="正方形/長方形 14"/>
                  <p:cNvSpPr/>
                  <p:nvPr/>
                </p:nvSpPr>
                <p:spPr>
                  <a:xfrm>
                    <a:off x="5495365" y="4504764"/>
                    <a:ext cx="3532094" cy="4123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kumimoji="1" lang="en-US" altLang="ja-JP" sz="2800" dirty="0" smtClean="0">
                        <a:solidFill>
                          <a:schemeClr val="tx1"/>
                        </a:solidFill>
                      </a:rPr>
                      <a:t>PL11</a:t>
                    </a:r>
                    <a:endParaRPr kumimoji="1" lang="ja-JP" alt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8" name="直線矢印コネクタ 7"/>
              <p:cNvCxnSpPr/>
              <p:nvPr/>
            </p:nvCxnSpPr>
            <p:spPr>
              <a:xfrm flipH="1">
                <a:off x="1902914" y="5849882"/>
                <a:ext cx="362102" cy="627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flipH="1">
                <a:off x="2662730" y="4611189"/>
                <a:ext cx="355308" cy="6178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/>
              <p:cNvSpPr txBox="1"/>
              <p:nvPr/>
            </p:nvSpPr>
            <p:spPr>
              <a:xfrm>
                <a:off x="2536201" y="5315053"/>
                <a:ext cx="1703220" cy="51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dirty="0" smtClean="0">
                    <a:latin typeface="+mn-lt"/>
                  </a:rPr>
                  <a:t>prediction</a:t>
                </a:r>
                <a:endParaRPr kumimoji="1" lang="ja-JP" altLang="en-US" sz="3200" dirty="0">
                  <a:latin typeface="+mn-lt"/>
                </a:endParaRPr>
              </a:p>
            </p:txBody>
          </p:sp>
        </p:grpSp>
        <p:cxnSp>
          <p:nvCxnSpPr>
            <p:cNvPr id="20" name="直線コネクタ 19"/>
            <p:cNvCxnSpPr/>
            <p:nvPr/>
          </p:nvCxnSpPr>
          <p:spPr>
            <a:xfrm flipH="1">
              <a:off x="4817836" y="3929372"/>
              <a:ext cx="768147" cy="1166066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4817836" y="3913098"/>
              <a:ext cx="573030" cy="115959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5361791" y="4024639"/>
              <a:ext cx="109822" cy="670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4717040" y="3010949"/>
              <a:ext cx="1347650" cy="879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err="1" smtClean="0">
                  <a:latin typeface="+mn-lt"/>
                </a:rPr>
                <a:t>δθ</a:t>
              </a:r>
              <a:endParaRPr kumimoji="1" lang="ja-JP" altLang="en-US" sz="2800" dirty="0">
                <a:latin typeface="+mn-lt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2955073" y="4170556"/>
            <a:ext cx="120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  <a:ea typeface="+mn-ea"/>
              </a:rPr>
              <a:t>Sigma</a:t>
            </a:r>
          </a:p>
          <a:p>
            <a:r>
              <a:rPr lang="en-US" altLang="ja-JP" sz="2400" dirty="0" smtClean="0">
                <a:latin typeface="+mn-lt"/>
                <a:ea typeface="+mn-ea"/>
              </a:rPr>
              <a:t>4.5mrad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204712" y="4170555"/>
            <a:ext cx="120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  <a:ea typeface="+mn-ea"/>
              </a:rPr>
              <a:t>Sigma</a:t>
            </a:r>
          </a:p>
          <a:p>
            <a:r>
              <a:rPr lang="en-US" altLang="ja-JP" sz="2400" dirty="0" smtClean="0">
                <a:latin typeface="+mn-lt"/>
                <a:ea typeface="+mn-ea"/>
              </a:rPr>
              <a:t>5.2mrad</a:t>
            </a:r>
            <a:endParaRPr kumimoji="1" lang="ja-JP" altLang="en-US" sz="2400" dirty="0" smtClean="0">
              <a:latin typeface="+mn-lt"/>
              <a:ea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700441" y="5460124"/>
            <a:ext cx="1366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X-projection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06331" y="5460124"/>
            <a:ext cx="1366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n-lt"/>
                <a:ea typeface="+mn-ea"/>
              </a:rPr>
              <a:t>Y</a:t>
            </a:r>
            <a:r>
              <a:rPr kumimoji="1" lang="en-US" altLang="ja-JP" dirty="0" smtClean="0">
                <a:latin typeface="+mn-lt"/>
                <a:ea typeface="+mn-ea"/>
              </a:rPr>
              <a:t>-projection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5073" y="5829456"/>
            <a:ext cx="136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n-lt"/>
                <a:ea typeface="+mn-ea"/>
              </a:rPr>
              <a:t>cf. S-UTS</a:t>
            </a:r>
          </a:p>
          <a:p>
            <a:r>
              <a:rPr lang="en-US" altLang="ja-JP" sz="2000" dirty="0" smtClean="0">
                <a:latin typeface="+mn-lt"/>
                <a:ea typeface="+mn-ea"/>
              </a:rPr>
              <a:t>4.8mrad</a:t>
            </a:r>
            <a:endParaRPr kumimoji="1" lang="ja-JP" altLang="en-US" sz="2000" dirty="0" smtClean="0">
              <a:latin typeface="+mn-lt"/>
              <a:ea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169356" y="5829455"/>
            <a:ext cx="136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n-lt"/>
                <a:ea typeface="+mn-ea"/>
              </a:rPr>
              <a:t>cf. S-UTS</a:t>
            </a:r>
          </a:p>
          <a:p>
            <a:r>
              <a:rPr lang="en-US" altLang="ja-JP" sz="2000" dirty="0" smtClean="0">
                <a:latin typeface="+mn-lt"/>
                <a:ea typeface="+mn-ea"/>
              </a:rPr>
              <a:t>4.3mrad</a:t>
            </a:r>
            <a:endParaRPr kumimoji="1" lang="ja-JP" altLang="en-US" sz="2000" dirty="0" smtClean="0">
              <a:latin typeface="+mn-lt"/>
              <a:ea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546506" y="5160303"/>
            <a:ext cx="223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+mn-lt"/>
                <a:ea typeface="+mn-ea"/>
              </a:rPr>
              <a:t>preliminary</a:t>
            </a:r>
            <a:endParaRPr kumimoji="1" lang="ja-JP" altLang="en-US" sz="3200" dirty="0" smtClean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6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681" y="180000"/>
            <a:ext cx="8496638" cy="613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ja-JP" sz="4800" dirty="0"/>
              <a:t>What we can do </a:t>
            </a:r>
            <a:r>
              <a:rPr lang="en-US" altLang="ja-JP" sz="4800" dirty="0" smtClean="0"/>
              <a:t>with HTS?</a:t>
            </a:r>
            <a:endParaRPr kumimoji="1" lang="ja-JP" altLang="en-US" sz="4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Emulsion Archives </a:t>
            </a:r>
            <a:r>
              <a:rPr lang="en-US" altLang="ja-JP" dirty="0" smtClean="0"/>
              <a:t>Project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/>
              <a:t>The project is to read all emulsion and convert to the data.</a:t>
            </a:r>
            <a:endParaRPr lang="en-US" altLang="ja-JP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In </a:t>
            </a:r>
            <a:r>
              <a:rPr lang="en-US" altLang="ja-JP" sz="2800" dirty="0"/>
              <a:t>near future we will scan a lot of </a:t>
            </a:r>
            <a:r>
              <a:rPr lang="en-US" altLang="ja-JP" sz="2800" dirty="0" smtClean="0"/>
              <a:t>emulsion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with HTS.</a:t>
            </a: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Requirement,</a:t>
            </a:r>
          </a:p>
          <a:p>
            <a:r>
              <a:rPr lang="en-US" altLang="ja-JP" sz="2800" dirty="0" smtClean="0"/>
              <a:t>All </a:t>
            </a:r>
            <a:r>
              <a:rPr lang="en-US" altLang="ja-JP" sz="2800" dirty="0"/>
              <a:t>Emulsion existing around the world.</a:t>
            </a:r>
            <a:endParaRPr lang="en-US" altLang="ja-JP" sz="2800" dirty="0" smtClean="0"/>
          </a:p>
          <a:p>
            <a:r>
              <a:rPr kumimoji="1" lang="en-US" altLang="ja-JP" sz="2800" dirty="0" smtClean="0"/>
              <a:t>Money (and man power) for running</a:t>
            </a:r>
          </a:p>
          <a:p>
            <a:r>
              <a:rPr lang="en-US" altLang="ja-JP" sz="2800" dirty="0" smtClean="0"/>
              <a:t>Unified Specification of track and image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 smtClean="0"/>
              <a:t>And</a:t>
            </a:r>
            <a:endParaRPr lang="en-US" altLang="ja-JP" sz="2800" dirty="0"/>
          </a:p>
          <a:p>
            <a:r>
              <a:rPr kumimoji="1" lang="en-US" altLang="ja-JP" sz="2800" dirty="0" smtClean="0"/>
              <a:t>Dream for Science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0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and Prospect</a:t>
            </a:r>
            <a:endParaRPr lang="ja-JP" altLang="en-US" dirty="0" smtClean="0"/>
          </a:p>
        </p:txBody>
      </p:sp>
      <p:sp>
        <p:nvSpPr>
          <p:cNvPr id="3993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We are developing HTS which is 100 times </a:t>
            </a:r>
            <a:r>
              <a:rPr lang="en-US" altLang="ja-JP" sz="2800" dirty="0" smtClean="0"/>
              <a:t>faster.</a:t>
            </a:r>
            <a:endParaRPr lang="en-US" altLang="ja-JP" sz="2800" dirty="0"/>
          </a:p>
          <a:p>
            <a:r>
              <a:rPr lang="en-US" altLang="ja-JP" sz="2800" dirty="0" smtClean="0"/>
              <a:t>Scanning </a:t>
            </a:r>
            <a:r>
              <a:rPr lang="en-US" altLang="ja-JP" sz="2800" dirty="0"/>
              <a:t>at the speed of 300cm</a:t>
            </a:r>
            <a:r>
              <a:rPr lang="en-US" altLang="ja-JP" sz="2800" baseline="30000" dirty="0"/>
              <a:t>2</a:t>
            </a:r>
            <a:r>
              <a:rPr lang="en-US" altLang="ja-JP" sz="2800" dirty="0"/>
              <a:t>/h is practicable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The efficiency and angle resolution are almost the same as previous system.</a:t>
            </a:r>
          </a:p>
          <a:p>
            <a:endParaRPr lang="en-US" altLang="ja-JP" sz="2800" dirty="0" smtClean="0"/>
          </a:p>
          <a:p>
            <a:r>
              <a:rPr lang="en-US" altLang="ja-JP" sz="2800" dirty="0"/>
              <a:t>HTS is working for muon radiography, GRAINE project and dark matter search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All cameras and computers will be installed this year.</a:t>
            </a:r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7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Capturing Emulsion Image</a:t>
            </a:r>
            <a:endParaRPr lang="ja-JP" altLang="en-US" dirty="0" smtClean="0"/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" y="1349374"/>
            <a:ext cx="4978400" cy="1519759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Thickness of the emulsion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layer </a:t>
            </a:r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&gt;50</a:t>
            </a:r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endParaRPr lang="en-US" altLang="ja-JP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Depth of field ~3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m</a:t>
            </a:r>
          </a:p>
          <a:p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Size of the silver grain ~0.3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m</a:t>
            </a:r>
            <a:endParaRPr lang="ja-JP" alt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Optical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resolution </a:t>
            </a:r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which is required &lt;0.5</a:t>
            </a:r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endParaRPr lang="en-US" altLang="ja-JP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8196" name="グループ化 6"/>
          <p:cNvGrpSpPr>
            <a:grpSpLocks/>
          </p:cNvGrpSpPr>
          <p:nvPr/>
        </p:nvGrpSpPr>
        <p:grpSpPr bwMode="auto">
          <a:xfrm>
            <a:off x="7088188" y="3743325"/>
            <a:ext cx="1747837" cy="1639888"/>
            <a:chOff x="3154820" y="4962645"/>
            <a:chExt cx="1747380" cy="1639827"/>
          </a:xfrm>
        </p:grpSpPr>
        <p:pic>
          <p:nvPicPr>
            <p:cNvPr id="8216" name="コンテンツ プレースホルダー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42" t="46619" r="31995" b="40846"/>
            <a:stretch>
              <a:fillRect/>
            </a:stretch>
          </p:blipFill>
          <p:spPr bwMode="auto">
            <a:xfrm rot="5400000" flipH="1" flipV="1">
              <a:off x="3208596" y="4908869"/>
              <a:ext cx="1639827" cy="174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17" name="グループ化 8"/>
            <p:cNvGrpSpPr>
              <a:grpSpLocks/>
            </p:cNvGrpSpPr>
            <p:nvPr/>
          </p:nvGrpSpPr>
          <p:grpSpPr bwMode="auto">
            <a:xfrm>
              <a:off x="4238944" y="6245297"/>
              <a:ext cx="663255" cy="347960"/>
              <a:chOff x="6880840" y="4136742"/>
              <a:chExt cx="663255" cy="347960"/>
            </a:xfrm>
          </p:grpSpPr>
          <p:cxnSp>
            <p:nvCxnSpPr>
              <p:cNvPr id="10" name="直線コネクタ 9"/>
              <p:cNvCxnSpPr/>
              <p:nvPr/>
            </p:nvCxnSpPr>
            <p:spPr>
              <a:xfrm>
                <a:off x="6952113" y="4136742"/>
                <a:ext cx="4967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19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6880840" y="4146161"/>
                <a:ext cx="663255" cy="338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algn="ctr" eaLnBrk="1" hangingPunct="1"/>
                <a:r>
                  <a:rPr lang="en-US" altLang="ja-JP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HGP明朝B" panose="02020800000000000000" pitchFamily="18" charset="-128"/>
                  </a:rPr>
                  <a:t>1μ</a:t>
                </a:r>
                <a:r>
                  <a:rPr lang="ja-JP" alt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HGP明朝B" panose="02020800000000000000" pitchFamily="18" charset="-128"/>
                  </a:rPr>
                  <a:t>ｍ</a:t>
                </a:r>
                <a:endParaRPr lang="ja-JP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</p:grpSp>
      <p:grpSp>
        <p:nvGrpSpPr>
          <p:cNvPr id="8197" name="グループ化 11"/>
          <p:cNvGrpSpPr>
            <a:grpSpLocks/>
          </p:cNvGrpSpPr>
          <p:nvPr/>
        </p:nvGrpSpPr>
        <p:grpSpPr bwMode="auto">
          <a:xfrm>
            <a:off x="4919663" y="3738563"/>
            <a:ext cx="1744662" cy="1649412"/>
            <a:chOff x="666407" y="4962646"/>
            <a:chExt cx="1744980" cy="1649604"/>
          </a:xfrm>
        </p:grpSpPr>
        <p:pic>
          <p:nvPicPr>
            <p:cNvPr id="8212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4" t="32518" r="41911" b="55644"/>
            <a:stretch>
              <a:fillRect/>
            </a:stretch>
          </p:blipFill>
          <p:spPr bwMode="auto">
            <a:xfrm>
              <a:off x="666407" y="4962646"/>
              <a:ext cx="1744980" cy="1649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13" name="グループ化 13"/>
            <p:cNvGrpSpPr>
              <a:grpSpLocks/>
            </p:cNvGrpSpPr>
            <p:nvPr/>
          </p:nvGrpSpPr>
          <p:grpSpPr bwMode="auto">
            <a:xfrm>
              <a:off x="1748132" y="6255021"/>
              <a:ext cx="663255" cy="347491"/>
              <a:chOff x="6880840" y="4137263"/>
              <a:chExt cx="663255" cy="347491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>
                <a:off x="6967728" y="4137263"/>
                <a:ext cx="49697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15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6880840" y="4146161"/>
                <a:ext cx="663255" cy="33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algn="ctr" eaLnBrk="1" hangingPunct="1"/>
                <a:r>
                  <a:rPr lang="en-US" altLang="ja-JP" sz="1600" b="1" dirty="0" smtClean="0">
                    <a:latin typeface="Times New Roman" panose="02020603050405020304" pitchFamily="18" charset="0"/>
                    <a:ea typeface="HGP明朝B" panose="02020800000000000000" pitchFamily="18" charset="-128"/>
                  </a:rPr>
                  <a:t>1μ</a:t>
                </a:r>
                <a:r>
                  <a:rPr lang="ja-JP" altLang="en-US" sz="1600" b="1" dirty="0" smtClean="0">
                    <a:latin typeface="Times New Roman" panose="02020603050405020304" pitchFamily="18" charset="0"/>
                    <a:ea typeface="HGP明朝B" panose="02020800000000000000" pitchFamily="18" charset="-128"/>
                  </a:rPr>
                  <a:t>ｍ</a:t>
                </a:r>
                <a:endParaRPr lang="ja-JP" altLang="en-US" sz="1600" b="1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</p:grpSp>
      <p:sp>
        <p:nvSpPr>
          <p:cNvPr id="8198" name="テキスト ボックス 16"/>
          <p:cNvSpPr txBox="1">
            <a:spLocks noChangeArrowheads="1"/>
          </p:cNvSpPr>
          <p:nvPr/>
        </p:nvSpPr>
        <p:spPr bwMode="auto">
          <a:xfrm>
            <a:off x="4525962" y="5446713"/>
            <a:ext cx="2298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Stacked 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image of optical microscope</a:t>
            </a:r>
          </a:p>
          <a:p>
            <a:pPr eaLnBrk="1" hangingPunct="1"/>
            <a:r>
              <a:rPr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res. 0.27μ</a:t>
            </a:r>
            <a:r>
              <a:rPr lang="en-US" altLang="ja-JP" sz="1600" dirty="0">
                <a:latin typeface="+mn-lt"/>
                <a:ea typeface="HGP明朝B" panose="02020800000000000000" pitchFamily="18" charset="-128"/>
              </a:rPr>
              <a:t>m</a:t>
            </a:r>
            <a:endParaRPr lang="en-US" altLang="ja-JP" sz="1600" dirty="0" smtClean="0">
              <a:latin typeface="+mn-lt"/>
              <a:ea typeface="HGP明朝B" panose="02020800000000000000" pitchFamily="18" charset="-128"/>
            </a:endParaRPr>
          </a:p>
        </p:txBody>
      </p:sp>
      <p:sp>
        <p:nvSpPr>
          <p:cNvPr id="8199" name="テキスト ボックス 17"/>
          <p:cNvSpPr txBox="1">
            <a:spLocks noChangeArrowheads="1"/>
          </p:cNvSpPr>
          <p:nvPr/>
        </p:nvSpPr>
        <p:spPr bwMode="auto">
          <a:xfrm>
            <a:off x="7062788" y="5489575"/>
            <a:ext cx="20812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I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mage of X-ray microscope</a:t>
            </a:r>
          </a:p>
          <a:p>
            <a:pPr eaLnBrk="1" hangingPunct="1"/>
            <a:r>
              <a:rPr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DOF is ±~70μm</a:t>
            </a:r>
          </a:p>
          <a:p>
            <a:pPr eaLnBrk="1" hangingPunct="1"/>
            <a:r>
              <a:rPr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res. 0.07 μ</a:t>
            </a:r>
            <a:r>
              <a:rPr lang="ja-JP" altLang="en-US" sz="1600" dirty="0" err="1" smtClean="0">
                <a:latin typeface="+mn-lt"/>
                <a:ea typeface="HGP明朝B" panose="02020800000000000000" pitchFamily="18" charset="-128"/>
              </a:rPr>
              <a:t>ｍ</a:t>
            </a:r>
            <a:r>
              <a:rPr lang="en-US" altLang="ja-JP" sz="1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endParaRPr lang="ja-JP" altLang="en-US" sz="16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8201" name="グループ化 25"/>
          <p:cNvGrpSpPr>
            <a:grpSpLocks/>
          </p:cNvGrpSpPr>
          <p:nvPr/>
        </p:nvGrpSpPr>
        <p:grpSpPr bwMode="auto">
          <a:xfrm>
            <a:off x="1009650" y="3057525"/>
            <a:ext cx="3101975" cy="2828925"/>
            <a:chOff x="1854644" y="2314854"/>
            <a:chExt cx="3102032" cy="2828583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644" y="3428937"/>
              <a:ext cx="1714500" cy="17145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380" y="2880800"/>
              <a:ext cx="1714500" cy="17145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978" y="2314854"/>
              <a:ext cx="1714500" cy="17145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</p:spPr>
        </p:pic>
        <p:sp>
          <p:nvSpPr>
            <p:cNvPr id="8209" name="テキスト ボックス 22"/>
            <p:cNvSpPr txBox="1">
              <a:spLocks noChangeArrowheads="1"/>
            </p:cNvSpPr>
            <p:nvPr/>
          </p:nvSpPr>
          <p:spPr bwMode="auto">
            <a:xfrm>
              <a:off x="3587040" y="3545227"/>
              <a:ext cx="10121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in focus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8210" name="テキスト ボックス 23"/>
            <p:cNvSpPr txBox="1">
              <a:spLocks noChangeArrowheads="1"/>
            </p:cNvSpPr>
            <p:nvPr/>
          </p:nvSpPr>
          <p:spPr bwMode="auto">
            <a:xfrm>
              <a:off x="3632112" y="2960225"/>
              <a:ext cx="1324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out focus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8211" name="テキスト ボックス 24"/>
            <p:cNvSpPr txBox="1">
              <a:spLocks noChangeArrowheads="1"/>
            </p:cNvSpPr>
            <p:nvPr/>
          </p:nvSpPr>
          <p:spPr bwMode="auto">
            <a:xfrm>
              <a:off x="3566119" y="4114648"/>
              <a:ext cx="1324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out focus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pic>
        <p:nvPicPr>
          <p:cNvPr id="8202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75" y="484188"/>
            <a:ext cx="311943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テキスト ボックス 27"/>
          <p:cNvSpPr txBox="1">
            <a:spLocks noChangeArrowheads="1"/>
          </p:cNvSpPr>
          <p:nvPr/>
        </p:nvSpPr>
        <p:spPr bwMode="auto">
          <a:xfrm>
            <a:off x="6781225" y="13176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α-ray track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803275" y="3709988"/>
            <a:ext cx="0" cy="1636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05" name="テキスト ボックス 29"/>
          <p:cNvSpPr txBox="1">
            <a:spLocks noChangeArrowheads="1"/>
          </p:cNvSpPr>
          <p:nvPr/>
        </p:nvSpPr>
        <p:spPr bwMode="auto">
          <a:xfrm>
            <a:off x="411163" y="3895725"/>
            <a:ext cx="50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Z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995537" y="1666875"/>
            <a:ext cx="206375" cy="20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3784621" y="1843088"/>
            <a:ext cx="3123507" cy="2328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7451416" y="1633538"/>
            <a:ext cx="206375" cy="20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6943726" y="1982786"/>
            <a:ext cx="507690" cy="1779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464378" y="531813"/>
            <a:ext cx="158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</a:rPr>
              <a:t>OPERA film</a:t>
            </a:r>
            <a:endParaRPr kumimoji="1" lang="ja-JP" altLang="en-US" dirty="0" smtClean="0">
              <a:latin typeface="+mn-lt"/>
              <a:ea typeface="+mn-ea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4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Image processing</a:t>
            </a:r>
            <a:endParaRPr lang="ja-JP" altLang="en-US" dirty="0" smtClean="0"/>
          </a:p>
        </p:txBody>
      </p:sp>
      <p:pic>
        <p:nvPicPr>
          <p:cNvPr id="10243" name="コンテンツ プレースホルダー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1998663"/>
            <a:ext cx="9147175" cy="4859337"/>
          </a:xfrm>
        </p:spPr>
      </p:pic>
      <p:pic>
        <p:nvPicPr>
          <p:cNvPr id="10244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0"/>
            <a:ext cx="4805362" cy="4805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520700" y="1169988"/>
            <a:ext cx="339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Raw image which is taken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Image processing</a:t>
            </a:r>
            <a:endParaRPr lang="ja-JP" altLang="en-US" dirty="0" smtClean="0"/>
          </a:p>
        </p:txBody>
      </p:sp>
      <p:pic>
        <p:nvPicPr>
          <p:cNvPr id="11267" name="コンテンツ プレースホルダー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98663"/>
            <a:ext cx="9144000" cy="4859337"/>
          </a:xfrm>
        </p:spPr>
      </p:pic>
      <p:pic>
        <p:nvPicPr>
          <p:cNvPr id="11268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0"/>
            <a:ext cx="4805362" cy="4805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テキスト ボックス 2"/>
          <p:cNvSpPr txBox="1">
            <a:spLocks noChangeArrowheads="1"/>
          </p:cNvSpPr>
          <p:nvPr/>
        </p:nvSpPr>
        <p:spPr bwMode="auto">
          <a:xfrm>
            <a:off x="520700" y="1169988"/>
            <a:ext cx="2934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Applying </a:t>
            </a:r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2D-FIR</a:t>
            </a:r>
            <a:r>
              <a: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filter</a:t>
            </a:r>
          </a:p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Cut </a:t>
            </a:r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off the background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>
                <a:solidFill>
                  <a:schemeClr val="bg1"/>
                </a:solidFill>
              </a:rPr>
              <a:t>6</a:t>
            </a:fld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udd\nakano\DOC\BUDAPEST\TSRAW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32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E:\udd\nakano\DOC\BUDAPEST\TSMOV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1588"/>
            <a:ext cx="4343400" cy="34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E:\udd\nakano\DOC\BUDAPEST\TSLEGO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13138"/>
            <a:ext cx="43434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4114800" y="1447800"/>
            <a:ext cx="493713" cy="381000"/>
          </a:xfrm>
          <a:prstGeom prst="rightArrow">
            <a:avLst>
              <a:gd name="adj1" fmla="val 50000"/>
              <a:gd name="adj2" fmla="val 32396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0" y="3552825"/>
            <a:ext cx="48006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10000"/>
              </a:spcBef>
              <a:spcAft>
                <a:spcPts val="0"/>
              </a:spcAft>
              <a:defRPr/>
            </a:pPr>
            <a:r>
              <a:rPr lang="en-US" altLang="ja-JP" sz="2800" dirty="0">
                <a:latin typeface="+mn-lt"/>
                <a:ea typeface="+mn-ea"/>
              </a:rPr>
              <a:t>Track recognition method</a:t>
            </a:r>
            <a:r>
              <a:rPr lang="en-US" altLang="ja-JP" sz="28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</a:rPr>
              <a:t> 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</a:rPr>
              <a:t>Take 16 tomographic images by microscope optics.</a:t>
            </a:r>
            <a:endParaRPr lang="ja-JP" altLang="en-US" sz="20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</a:endParaRP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Shift images to aim at  specific angle tracks.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 Sum up 16 images to examine coincidence.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 Find  signal of </a:t>
            </a: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tracks.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ja-JP" sz="20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 Repeat </a:t>
            </a:r>
            <a:r>
              <a:rPr lang="en-US" altLang="ja-JP" sz="20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</a:rPr>
              <a:t>for all angles in space, &gt;2000 times</a:t>
            </a:r>
          </a:p>
        </p:txBody>
      </p:sp>
      <p:sp>
        <p:nvSpPr>
          <p:cNvPr id="56327" name="AutoShape 7"/>
          <p:cNvSpPr>
            <a:spLocks noChangeArrowheads="1"/>
          </p:cNvSpPr>
          <p:nvPr/>
        </p:nvSpPr>
        <p:spPr bwMode="auto">
          <a:xfrm>
            <a:off x="6524625" y="3276600"/>
            <a:ext cx="350838" cy="457200"/>
          </a:xfrm>
          <a:prstGeom prst="downArrow">
            <a:avLst>
              <a:gd name="adj1" fmla="val 50000"/>
              <a:gd name="adj2" fmla="val 32579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V="1">
            <a:off x="2559050" y="5029200"/>
            <a:ext cx="4756150" cy="4841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76200" y="6311900"/>
            <a:ext cx="4038600" cy="47499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tIns="82800" bIns="828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Invented by K</a:t>
            </a:r>
            <a:r>
              <a:rPr lang="en-US" altLang="ja-JP" sz="20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. Niwa </a:t>
            </a:r>
            <a:r>
              <a:rPr lang="en-US" altLang="ja-JP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in 1974</a:t>
            </a:r>
            <a:endParaRPr lang="en-US" altLang="ja-JP" sz="20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050" name="Picture 2" descr="Prof.Niw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7934" y="5680075"/>
            <a:ext cx="1757934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>
                <a:solidFill>
                  <a:schemeClr val="bg1"/>
                </a:solidFill>
              </a:rPr>
              <a:t>7</a:t>
            </a:fld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0.71684 -0.1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History of emulsion readout </a:t>
            </a:r>
            <a:r>
              <a:rPr lang="en-US" altLang="ja-JP" dirty="0" smtClean="0"/>
              <a:t>system</a:t>
            </a:r>
            <a:br>
              <a:rPr lang="en-US" altLang="ja-JP" dirty="0" smtClean="0"/>
            </a:br>
            <a:r>
              <a:rPr lang="en-US" altLang="ja-JP" dirty="0" smtClean="0"/>
              <a:t>in Nagoya</a:t>
            </a:r>
            <a:endParaRPr lang="ja-JP" altLang="en-US" dirty="0" smtClean="0"/>
          </a:p>
        </p:txBody>
      </p:sp>
      <p:pic>
        <p:nvPicPr>
          <p:cNvPr id="14339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528888"/>
            <a:ext cx="28511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3387725"/>
            <a:ext cx="324326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314450"/>
            <a:ext cx="2760662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962025"/>
            <a:ext cx="3160712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933950"/>
            <a:ext cx="2306637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テキスト ボックス 25"/>
          <p:cNvSpPr txBox="1">
            <a:spLocks noChangeArrowheads="1"/>
          </p:cNvSpPr>
          <p:nvPr/>
        </p:nvSpPr>
        <p:spPr bwMode="auto">
          <a:xfrm>
            <a:off x="2320925" y="4810125"/>
            <a:ext cx="24524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TS (TTL) </a:t>
            </a:r>
            <a:endParaRPr lang="en-US" altLang="ja-JP" sz="20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1983</a:t>
            </a:r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~ </a:t>
            </a:r>
            <a:endParaRPr lang="en-US" altLang="ja-JP" sz="2000" dirty="0" smtClean="0"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pPr eaLnBrk="1" hangingPunct="1"/>
            <a:r>
              <a:rPr lang="en-US" altLang="ja-JP" sz="20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CHORUS(R&amp;D)</a:t>
            </a:r>
            <a:endParaRPr lang="en-US" altLang="ja-JP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0.003cm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P明朝B" panose="02020800000000000000" pitchFamily="18" charset="-128"/>
              </a:rPr>
              <a:t>2</a:t>
            </a:r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/h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20925" y="1158875"/>
            <a:ext cx="2435225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n-lt"/>
                <a:ea typeface="+mn-ea"/>
              </a:rPr>
              <a:t>NTS (CPLD) 1994~ </a:t>
            </a:r>
            <a:endParaRPr lang="en-US" altLang="ja-JP" sz="2000" dirty="0" smtClean="0">
              <a:latin typeface="+mn-lt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latin typeface="+mn-lt"/>
                <a:ea typeface="+mn-ea"/>
              </a:rPr>
              <a:t>CHORUS</a:t>
            </a:r>
            <a:endParaRPr lang="en-US" altLang="ja-JP" sz="2000" dirty="0">
              <a:latin typeface="+mn-lt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n-lt"/>
                <a:ea typeface="+mn-ea"/>
              </a:rPr>
              <a:t>0.082cm</a:t>
            </a:r>
            <a:r>
              <a:rPr lang="en-US" altLang="ja-JP" sz="2000" baseline="30000" dirty="0">
                <a:latin typeface="+mn-lt"/>
                <a:ea typeface="+mn-ea"/>
              </a:rPr>
              <a:t>2</a:t>
            </a:r>
            <a:r>
              <a:rPr lang="en-US" altLang="ja-JP" sz="2000" dirty="0">
                <a:latin typeface="+mn-lt"/>
                <a:ea typeface="+mn-ea"/>
              </a:rPr>
              <a:t>/h</a:t>
            </a:r>
            <a:endParaRPr lang="ja-JP" altLang="en-US" sz="2000" dirty="0">
              <a:latin typeface="+mn-lt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07582" y="652373"/>
            <a:ext cx="1721259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n-lt"/>
                <a:ea typeface="+mn-ea"/>
              </a:rPr>
              <a:t>UTS (FPGA) 1998</a:t>
            </a:r>
            <a:r>
              <a:rPr lang="en-US" altLang="ja-JP" sz="2000" dirty="0" smtClean="0">
                <a:latin typeface="+mn-lt"/>
                <a:ea typeface="+mn-ea"/>
              </a:rPr>
              <a:t>~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latin typeface="+mn-lt"/>
                <a:ea typeface="+mn-ea"/>
              </a:rPr>
              <a:t>DONUT</a:t>
            </a:r>
            <a:endParaRPr lang="en-US" altLang="ja-JP" sz="2000" dirty="0">
              <a:latin typeface="+mn-lt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n-lt"/>
                <a:ea typeface="+mn-ea"/>
              </a:rPr>
              <a:t>1cm</a:t>
            </a:r>
            <a:r>
              <a:rPr lang="en-US" altLang="ja-JP" sz="2000" baseline="30000" dirty="0">
                <a:latin typeface="+mn-lt"/>
                <a:ea typeface="+mn-ea"/>
              </a:rPr>
              <a:t>2</a:t>
            </a:r>
            <a:r>
              <a:rPr lang="en-US" altLang="ja-JP" sz="2000" dirty="0">
                <a:latin typeface="+mn-lt"/>
                <a:ea typeface="+mn-ea"/>
              </a:rPr>
              <a:t>/h</a:t>
            </a:r>
            <a:endParaRPr lang="ja-JP" altLang="en-US" sz="2000" dirty="0">
              <a:latin typeface="+mn-lt"/>
              <a:ea typeface="+mn-ea"/>
            </a:endParaRPr>
          </a:p>
        </p:txBody>
      </p:sp>
      <p:sp>
        <p:nvSpPr>
          <p:cNvPr id="14347" name="テキスト ボックス 26"/>
          <p:cNvSpPr txBox="1">
            <a:spLocks noChangeArrowheads="1"/>
          </p:cNvSpPr>
          <p:nvPr/>
        </p:nvSpPr>
        <p:spPr bwMode="auto">
          <a:xfrm>
            <a:off x="4215017" y="5886267"/>
            <a:ext cx="49132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8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Innovation has been required for the next generation systems.</a:t>
            </a:r>
            <a:endParaRPr lang="ja-JP" altLang="en-US" sz="28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8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Evolution of the </a:t>
            </a:r>
            <a:r>
              <a:rPr lang="en-US" altLang="ja-JP" dirty="0" smtClean="0"/>
              <a:t>Scanning </a:t>
            </a:r>
            <a:r>
              <a:rPr lang="en-US" altLang="ja-JP" dirty="0"/>
              <a:t>Speed</a:t>
            </a:r>
            <a:endParaRPr lang="ja-JP" altLang="en-US" dirty="0" smtClean="0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890713" y="1714500"/>
            <a:ext cx="6130925" cy="3448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HGPｺﾞｼｯｸE" pitchFamily="50" charset="-128"/>
            </a:endParaRPr>
          </a:p>
        </p:txBody>
      </p:sp>
      <p:grpSp>
        <p:nvGrpSpPr>
          <p:cNvPr id="27657" name="グループ化 10"/>
          <p:cNvGrpSpPr>
            <a:grpSpLocks/>
          </p:cNvGrpSpPr>
          <p:nvPr/>
        </p:nvGrpSpPr>
        <p:grpSpPr bwMode="auto">
          <a:xfrm>
            <a:off x="1620692" y="1714664"/>
            <a:ext cx="6400946" cy="3676191"/>
            <a:chOff x="1620228" y="1714699"/>
            <a:chExt cx="6400800" cy="367665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620374" y="5163015"/>
              <a:ext cx="6400654" cy="227041"/>
            </a:xfrm>
            <a:custGeom>
              <a:avLst/>
              <a:gdLst>
                <a:gd name="T0" fmla="*/ 0 w 4217"/>
                <a:gd name="T1" fmla="*/ 227012 h 147"/>
                <a:gd name="T2" fmla="*/ 270178 w 4217"/>
                <a:gd name="T3" fmla="*/ 0 h 147"/>
                <a:gd name="T4" fmla="*/ 6400800 w 4217"/>
                <a:gd name="T5" fmla="*/ 0 h 147"/>
                <a:gd name="T6" fmla="*/ 6132138 w 4217"/>
                <a:gd name="T7" fmla="*/ 227012 h 147"/>
                <a:gd name="T8" fmla="*/ 0 w 4217"/>
                <a:gd name="T9" fmla="*/ 227012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17"/>
                <a:gd name="T16" fmla="*/ 0 h 147"/>
                <a:gd name="T17" fmla="*/ 4217 w 4217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17" h="147">
                  <a:moveTo>
                    <a:pt x="0" y="147"/>
                  </a:moveTo>
                  <a:lnTo>
                    <a:pt x="178" y="0"/>
                  </a:lnTo>
                  <a:lnTo>
                    <a:pt x="4217" y="0"/>
                  </a:lnTo>
                  <a:lnTo>
                    <a:pt x="4040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620374" y="1714535"/>
              <a:ext cx="269869" cy="3675521"/>
            </a:xfrm>
            <a:custGeom>
              <a:avLst/>
              <a:gdLst>
                <a:gd name="T0" fmla="*/ 0 w 178"/>
                <a:gd name="T1" fmla="*/ 3675062 h 2383"/>
                <a:gd name="T2" fmla="*/ 0 w 178"/>
                <a:gd name="T3" fmla="*/ 225161 h 2383"/>
                <a:gd name="T4" fmla="*/ 269875 w 178"/>
                <a:gd name="T5" fmla="*/ 0 h 2383"/>
                <a:gd name="T6" fmla="*/ 269875 w 178"/>
                <a:gd name="T7" fmla="*/ 3448359 h 2383"/>
                <a:gd name="T8" fmla="*/ 0 w 178"/>
                <a:gd name="T9" fmla="*/ 3675062 h 2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"/>
                <a:gd name="T16" fmla="*/ 0 h 2383"/>
                <a:gd name="T17" fmla="*/ 178 w 178"/>
                <a:gd name="T18" fmla="*/ 2383 h 23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" h="2383">
                  <a:moveTo>
                    <a:pt x="0" y="2383"/>
                  </a:moveTo>
                  <a:lnTo>
                    <a:pt x="0" y="146"/>
                  </a:lnTo>
                  <a:lnTo>
                    <a:pt x="178" y="0"/>
                  </a:lnTo>
                  <a:lnTo>
                    <a:pt x="178" y="2236"/>
                  </a:lnTo>
                  <a:lnTo>
                    <a:pt x="0" y="238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27704" name="Freeform 10"/>
            <p:cNvSpPr>
              <a:spLocks/>
            </p:cNvSpPr>
            <p:nvPr/>
          </p:nvSpPr>
          <p:spPr bwMode="auto">
            <a:xfrm>
              <a:off x="1620228" y="5162749"/>
              <a:ext cx="6400800" cy="227012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05" name="Freeform 11"/>
            <p:cNvSpPr>
              <a:spLocks/>
            </p:cNvSpPr>
            <p:nvPr/>
          </p:nvSpPr>
          <p:spPr bwMode="auto">
            <a:xfrm>
              <a:off x="1620228" y="4680149"/>
              <a:ext cx="6400800" cy="193675"/>
            </a:xfrm>
            <a:custGeom>
              <a:avLst/>
              <a:gdLst>
                <a:gd name="T0" fmla="*/ 0 w 214"/>
                <a:gd name="T1" fmla="*/ 2147483646 h 6"/>
                <a:gd name="T2" fmla="*/ 2147483646 w 214"/>
                <a:gd name="T3" fmla="*/ 0 h 6"/>
                <a:gd name="T4" fmla="*/ 2147483646 w 214"/>
                <a:gd name="T5" fmla="*/ 0 h 6"/>
                <a:gd name="T6" fmla="*/ 0 60000 65536"/>
                <a:gd name="T7" fmla="*/ 0 60000 65536"/>
                <a:gd name="T8" fmla="*/ 0 60000 65536"/>
                <a:gd name="T9" fmla="*/ 0 w 214"/>
                <a:gd name="T10" fmla="*/ 0 h 6"/>
                <a:gd name="T11" fmla="*/ 214 w 2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6">
                  <a:moveTo>
                    <a:pt x="0" y="6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06" name="Freeform 12"/>
            <p:cNvSpPr>
              <a:spLocks/>
            </p:cNvSpPr>
            <p:nvPr/>
          </p:nvSpPr>
          <p:spPr bwMode="auto">
            <a:xfrm>
              <a:off x="1620228" y="4164211"/>
              <a:ext cx="6400800" cy="227013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07" name="Freeform 13"/>
            <p:cNvSpPr>
              <a:spLocks/>
            </p:cNvSpPr>
            <p:nvPr/>
          </p:nvSpPr>
          <p:spPr bwMode="auto">
            <a:xfrm>
              <a:off x="1620228" y="3681611"/>
              <a:ext cx="6400800" cy="223838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08" name="Freeform 14"/>
            <p:cNvSpPr>
              <a:spLocks/>
            </p:cNvSpPr>
            <p:nvPr/>
          </p:nvSpPr>
          <p:spPr bwMode="auto">
            <a:xfrm>
              <a:off x="1620228" y="3195836"/>
              <a:ext cx="6400800" cy="227013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09" name="Freeform 15"/>
            <p:cNvSpPr>
              <a:spLocks/>
            </p:cNvSpPr>
            <p:nvPr/>
          </p:nvSpPr>
          <p:spPr bwMode="auto">
            <a:xfrm>
              <a:off x="1620228" y="2713236"/>
              <a:ext cx="6400800" cy="225425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0" name="Freeform 16"/>
            <p:cNvSpPr>
              <a:spLocks/>
            </p:cNvSpPr>
            <p:nvPr/>
          </p:nvSpPr>
          <p:spPr bwMode="auto">
            <a:xfrm>
              <a:off x="1620228" y="2229049"/>
              <a:ext cx="6400800" cy="193675"/>
            </a:xfrm>
            <a:custGeom>
              <a:avLst/>
              <a:gdLst>
                <a:gd name="T0" fmla="*/ 0 w 214"/>
                <a:gd name="T1" fmla="*/ 2147483646 h 6"/>
                <a:gd name="T2" fmla="*/ 2147483646 w 214"/>
                <a:gd name="T3" fmla="*/ 0 h 6"/>
                <a:gd name="T4" fmla="*/ 2147483646 w 214"/>
                <a:gd name="T5" fmla="*/ 0 h 6"/>
                <a:gd name="T6" fmla="*/ 0 60000 65536"/>
                <a:gd name="T7" fmla="*/ 0 60000 65536"/>
                <a:gd name="T8" fmla="*/ 0 60000 65536"/>
                <a:gd name="T9" fmla="*/ 0 w 214"/>
                <a:gd name="T10" fmla="*/ 0 h 6"/>
                <a:gd name="T11" fmla="*/ 214 w 2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6">
                  <a:moveTo>
                    <a:pt x="0" y="6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1" name="Freeform 17"/>
            <p:cNvSpPr>
              <a:spLocks/>
            </p:cNvSpPr>
            <p:nvPr/>
          </p:nvSpPr>
          <p:spPr bwMode="auto">
            <a:xfrm>
              <a:off x="1620228" y="1714699"/>
              <a:ext cx="6400800" cy="223837"/>
            </a:xfrm>
            <a:custGeom>
              <a:avLst/>
              <a:gdLst>
                <a:gd name="T0" fmla="*/ 0 w 214"/>
                <a:gd name="T1" fmla="*/ 2147483646 h 7"/>
                <a:gd name="T2" fmla="*/ 2147483646 w 214"/>
                <a:gd name="T3" fmla="*/ 0 h 7"/>
                <a:gd name="T4" fmla="*/ 2147483646 w 214"/>
                <a:gd name="T5" fmla="*/ 0 h 7"/>
                <a:gd name="T6" fmla="*/ 0 60000 65536"/>
                <a:gd name="T7" fmla="*/ 0 60000 65536"/>
                <a:gd name="T8" fmla="*/ 0 60000 65536"/>
                <a:gd name="T9" fmla="*/ 0 w 214"/>
                <a:gd name="T10" fmla="*/ 0 h 7"/>
                <a:gd name="T11" fmla="*/ 214 w 2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2" name="Freeform 18"/>
            <p:cNvSpPr>
              <a:spLocks/>
            </p:cNvSpPr>
            <p:nvPr/>
          </p:nvSpPr>
          <p:spPr bwMode="auto">
            <a:xfrm>
              <a:off x="1620228" y="5162749"/>
              <a:ext cx="6400800" cy="227012"/>
            </a:xfrm>
            <a:custGeom>
              <a:avLst/>
              <a:gdLst>
                <a:gd name="T0" fmla="*/ 2147483646 w 4217"/>
                <a:gd name="T1" fmla="*/ 0 h 147"/>
                <a:gd name="T2" fmla="*/ 2147483646 w 4217"/>
                <a:gd name="T3" fmla="*/ 350574477 h 147"/>
                <a:gd name="T4" fmla="*/ 0 w 4217"/>
                <a:gd name="T5" fmla="*/ 350574477 h 147"/>
                <a:gd name="T6" fmla="*/ 410091378 w 4217"/>
                <a:gd name="T7" fmla="*/ 0 h 147"/>
                <a:gd name="T8" fmla="*/ 2147483646 w 4217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17"/>
                <a:gd name="T16" fmla="*/ 0 h 147"/>
                <a:gd name="T17" fmla="*/ 4217 w 4217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17" h="147">
                  <a:moveTo>
                    <a:pt x="4217" y="0"/>
                  </a:moveTo>
                  <a:lnTo>
                    <a:pt x="4040" y="147"/>
                  </a:lnTo>
                  <a:lnTo>
                    <a:pt x="0" y="147"/>
                  </a:lnTo>
                  <a:lnTo>
                    <a:pt x="178" y="0"/>
                  </a:lnTo>
                  <a:lnTo>
                    <a:pt x="421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3" name="Freeform 19"/>
            <p:cNvSpPr>
              <a:spLocks/>
            </p:cNvSpPr>
            <p:nvPr/>
          </p:nvSpPr>
          <p:spPr bwMode="auto">
            <a:xfrm>
              <a:off x="1620228" y="1714699"/>
              <a:ext cx="269875" cy="3675062"/>
            </a:xfrm>
            <a:custGeom>
              <a:avLst/>
              <a:gdLst>
                <a:gd name="T0" fmla="*/ 0 w 178"/>
                <a:gd name="T1" fmla="*/ 2147483646 h 2383"/>
                <a:gd name="T2" fmla="*/ 0 w 178"/>
                <a:gd name="T3" fmla="*/ 347243238 h 2383"/>
                <a:gd name="T4" fmla="*/ 409171436 w 178"/>
                <a:gd name="T5" fmla="*/ 0 h 2383"/>
                <a:gd name="T6" fmla="*/ 409171436 w 178"/>
                <a:gd name="T7" fmla="*/ 2147483646 h 2383"/>
                <a:gd name="T8" fmla="*/ 0 w 178"/>
                <a:gd name="T9" fmla="*/ 2147483646 h 2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"/>
                <a:gd name="T16" fmla="*/ 0 h 2383"/>
                <a:gd name="T17" fmla="*/ 178 w 178"/>
                <a:gd name="T18" fmla="*/ 2383 h 23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" h="2383">
                  <a:moveTo>
                    <a:pt x="0" y="2383"/>
                  </a:moveTo>
                  <a:lnTo>
                    <a:pt x="0" y="146"/>
                  </a:lnTo>
                  <a:lnTo>
                    <a:pt x="178" y="0"/>
                  </a:lnTo>
                  <a:lnTo>
                    <a:pt x="178" y="2236"/>
                  </a:lnTo>
                  <a:lnTo>
                    <a:pt x="0" y="2383"/>
                  </a:lnTo>
                  <a:close/>
                </a:path>
              </a:pathLst>
            </a:custGeom>
            <a:noFill/>
            <a:ln w="31750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4" name="Rectangle 20"/>
            <p:cNvSpPr>
              <a:spLocks noChangeArrowheads="1"/>
            </p:cNvSpPr>
            <p:nvPr/>
          </p:nvSpPr>
          <p:spPr bwMode="auto">
            <a:xfrm>
              <a:off x="1890103" y="1714699"/>
              <a:ext cx="6130925" cy="3448050"/>
            </a:xfrm>
            <a:prstGeom prst="rect">
              <a:avLst/>
            </a:prstGeom>
            <a:noFill/>
            <a:ln w="317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Times New Roman" panose="02020603050405020304" pitchFamily="18" charset="0"/>
                <a:ea typeface="HGPｺﾞｼｯｸE" panose="020B0900000000000000" pitchFamily="50" charset="-128"/>
              </a:endParaRPr>
            </a:p>
          </p:txBody>
        </p:sp>
        <p:sp>
          <p:nvSpPr>
            <p:cNvPr id="27715" name="Line 41"/>
            <p:cNvSpPr>
              <a:spLocks noChangeShapeType="1"/>
            </p:cNvSpPr>
            <p:nvPr/>
          </p:nvSpPr>
          <p:spPr bwMode="auto">
            <a:xfrm flipV="1">
              <a:off x="1620228" y="1938536"/>
              <a:ext cx="1587" cy="34512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6" name="Line 42"/>
            <p:cNvSpPr>
              <a:spLocks noChangeShapeType="1"/>
            </p:cNvSpPr>
            <p:nvPr/>
          </p:nvSpPr>
          <p:spPr bwMode="auto">
            <a:xfrm flipH="1">
              <a:off x="1620228" y="5389761"/>
              <a:ext cx="904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7" name="Line 43"/>
            <p:cNvSpPr>
              <a:spLocks noChangeShapeType="1"/>
            </p:cNvSpPr>
            <p:nvPr/>
          </p:nvSpPr>
          <p:spPr bwMode="auto">
            <a:xfrm flipH="1">
              <a:off x="1620228" y="4873824"/>
              <a:ext cx="9048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8" name="Line 44"/>
            <p:cNvSpPr>
              <a:spLocks noChangeShapeType="1"/>
            </p:cNvSpPr>
            <p:nvPr/>
          </p:nvSpPr>
          <p:spPr bwMode="auto">
            <a:xfrm flipH="1">
              <a:off x="1620228" y="4391224"/>
              <a:ext cx="904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19" name="Line 45"/>
            <p:cNvSpPr>
              <a:spLocks noChangeShapeType="1"/>
            </p:cNvSpPr>
            <p:nvPr/>
          </p:nvSpPr>
          <p:spPr bwMode="auto">
            <a:xfrm flipH="1">
              <a:off x="1620228" y="3905449"/>
              <a:ext cx="9048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0" name="Line 46"/>
            <p:cNvSpPr>
              <a:spLocks noChangeShapeType="1"/>
            </p:cNvSpPr>
            <p:nvPr/>
          </p:nvSpPr>
          <p:spPr bwMode="auto">
            <a:xfrm flipH="1">
              <a:off x="1620228" y="3422849"/>
              <a:ext cx="9048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1" name="Line 47"/>
            <p:cNvSpPr>
              <a:spLocks noChangeShapeType="1"/>
            </p:cNvSpPr>
            <p:nvPr/>
          </p:nvSpPr>
          <p:spPr bwMode="auto">
            <a:xfrm flipH="1">
              <a:off x="1620228" y="2938661"/>
              <a:ext cx="904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2" name="Line 48"/>
            <p:cNvSpPr>
              <a:spLocks noChangeShapeType="1"/>
            </p:cNvSpPr>
            <p:nvPr/>
          </p:nvSpPr>
          <p:spPr bwMode="auto">
            <a:xfrm flipH="1">
              <a:off x="1620228" y="2422724"/>
              <a:ext cx="9048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3" name="Line 49"/>
            <p:cNvSpPr>
              <a:spLocks noChangeShapeType="1"/>
            </p:cNvSpPr>
            <p:nvPr/>
          </p:nvSpPr>
          <p:spPr bwMode="auto">
            <a:xfrm flipH="1">
              <a:off x="1620228" y="1938536"/>
              <a:ext cx="904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4" name="Line 58"/>
            <p:cNvSpPr>
              <a:spLocks noChangeShapeType="1"/>
            </p:cNvSpPr>
            <p:nvPr/>
          </p:nvSpPr>
          <p:spPr bwMode="auto">
            <a:xfrm>
              <a:off x="1620228" y="5389761"/>
              <a:ext cx="6132512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5" name="Line 59"/>
            <p:cNvSpPr>
              <a:spLocks noChangeShapeType="1"/>
            </p:cNvSpPr>
            <p:nvPr/>
          </p:nvSpPr>
          <p:spPr bwMode="auto">
            <a:xfrm>
              <a:off x="1620228" y="5292924"/>
              <a:ext cx="1587" cy="968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726" name="Line 64"/>
            <p:cNvSpPr>
              <a:spLocks noChangeShapeType="1"/>
            </p:cNvSpPr>
            <p:nvPr/>
          </p:nvSpPr>
          <p:spPr bwMode="auto">
            <a:xfrm>
              <a:off x="7752740" y="5288161"/>
              <a:ext cx="1588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grpSp>
        <p:nvGrpSpPr>
          <p:cNvPr id="27658" name="グループ化 9"/>
          <p:cNvGrpSpPr>
            <a:grpSpLocks/>
          </p:cNvGrpSpPr>
          <p:nvPr/>
        </p:nvGrpSpPr>
        <p:grpSpPr bwMode="auto">
          <a:xfrm>
            <a:off x="2009638" y="5001965"/>
            <a:ext cx="717566" cy="322223"/>
            <a:chOff x="1944513" y="4789973"/>
            <a:chExt cx="717550" cy="322263"/>
          </a:xfrm>
        </p:grpSpPr>
        <p:sp>
          <p:nvSpPr>
            <p:cNvPr id="27699" name="Freeform 21"/>
            <p:cNvSpPr>
              <a:spLocks/>
            </p:cNvSpPr>
            <p:nvPr/>
          </p:nvSpPr>
          <p:spPr bwMode="auto">
            <a:xfrm>
              <a:off x="2573163" y="4789973"/>
              <a:ext cx="88900" cy="322263"/>
            </a:xfrm>
            <a:custGeom>
              <a:avLst/>
              <a:gdLst>
                <a:gd name="T0" fmla="*/ 0 w 59"/>
                <a:gd name="T1" fmla="*/ 496906417 h 209"/>
                <a:gd name="T2" fmla="*/ 0 w 59"/>
                <a:gd name="T3" fmla="*/ 99856814 h 209"/>
                <a:gd name="T4" fmla="*/ 133952712 w 59"/>
                <a:gd name="T5" fmla="*/ 0 h 209"/>
                <a:gd name="T6" fmla="*/ 133952712 w 59"/>
                <a:gd name="T7" fmla="*/ 347121967 h 209"/>
                <a:gd name="T8" fmla="*/ 0 w 59"/>
                <a:gd name="T9" fmla="*/ 496906417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209"/>
                <a:gd name="T17" fmla="*/ 59 w 59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209">
                  <a:moveTo>
                    <a:pt x="0" y="209"/>
                  </a:moveTo>
                  <a:lnTo>
                    <a:pt x="0" y="42"/>
                  </a:lnTo>
                  <a:lnTo>
                    <a:pt x="59" y="0"/>
                  </a:lnTo>
                  <a:lnTo>
                    <a:pt x="59" y="146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1944650" y="4855315"/>
              <a:ext cx="628636" cy="25720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sp>
          <p:nvSpPr>
            <p:cNvPr id="27701" name="Freeform 23"/>
            <p:cNvSpPr>
              <a:spLocks/>
            </p:cNvSpPr>
            <p:nvPr/>
          </p:nvSpPr>
          <p:spPr bwMode="auto">
            <a:xfrm>
              <a:off x="1944513" y="4789973"/>
              <a:ext cx="717550" cy="65088"/>
            </a:xfrm>
            <a:custGeom>
              <a:avLst/>
              <a:gdLst>
                <a:gd name="T0" fmla="*/ 952757732 w 473"/>
                <a:gd name="T1" fmla="*/ 100867803 h 42"/>
                <a:gd name="T2" fmla="*/ 1088537003 w 473"/>
                <a:gd name="T3" fmla="*/ 0 h 42"/>
                <a:gd name="T4" fmla="*/ 181807145 w 473"/>
                <a:gd name="T5" fmla="*/ 0 h 42"/>
                <a:gd name="T6" fmla="*/ 0 w 473"/>
                <a:gd name="T7" fmla="*/ 100867803 h 42"/>
                <a:gd name="T8" fmla="*/ 952757732 w 473"/>
                <a:gd name="T9" fmla="*/ 100867803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42"/>
                <a:gd name="T17" fmla="*/ 473 w 47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42">
                  <a:moveTo>
                    <a:pt x="414" y="4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42"/>
                  </a:lnTo>
                  <a:lnTo>
                    <a:pt x="414" y="4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27659" name="テキスト ボックス 84"/>
          <p:cNvSpPr txBox="1">
            <a:spLocks noChangeArrowheads="1"/>
          </p:cNvSpPr>
          <p:nvPr/>
        </p:nvSpPr>
        <p:spPr bwMode="auto">
          <a:xfrm>
            <a:off x="827296" y="1863870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10000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27660" name="グループ化 8"/>
          <p:cNvGrpSpPr>
            <a:grpSpLocks/>
          </p:cNvGrpSpPr>
          <p:nvPr/>
        </p:nvGrpSpPr>
        <p:grpSpPr bwMode="auto">
          <a:xfrm>
            <a:off x="3235216" y="4218315"/>
            <a:ext cx="719154" cy="1105873"/>
            <a:chOff x="3170063" y="4080361"/>
            <a:chExt cx="719138" cy="1031875"/>
          </a:xfrm>
        </p:grpSpPr>
        <p:sp>
          <p:nvSpPr>
            <p:cNvPr id="27696" name="Freeform 25"/>
            <p:cNvSpPr>
              <a:spLocks/>
            </p:cNvSpPr>
            <p:nvPr/>
          </p:nvSpPr>
          <p:spPr bwMode="auto">
            <a:xfrm>
              <a:off x="3798713" y="4080361"/>
              <a:ext cx="90488" cy="1031875"/>
            </a:xfrm>
            <a:custGeom>
              <a:avLst/>
              <a:gdLst>
                <a:gd name="T0" fmla="*/ 0 w 59"/>
                <a:gd name="T1" fmla="*/ 1591578499 h 669"/>
                <a:gd name="T2" fmla="*/ 0 w 59"/>
                <a:gd name="T3" fmla="*/ 99919125 h 669"/>
                <a:gd name="T4" fmla="*/ 138780985 w 59"/>
                <a:gd name="T5" fmla="*/ 0 h 669"/>
                <a:gd name="T6" fmla="*/ 138780985 w 59"/>
                <a:gd name="T7" fmla="*/ 1441699041 h 669"/>
                <a:gd name="T8" fmla="*/ 0 w 59"/>
                <a:gd name="T9" fmla="*/ 1591578499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669"/>
                <a:gd name="T17" fmla="*/ 59 w 59"/>
                <a:gd name="T18" fmla="*/ 669 h 6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669">
                  <a:moveTo>
                    <a:pt x="0" y="669"/>
                  </a:moveTo>
                  <a:lnTo>
                    <a:pt x="0" y="42"/>
                  </a:lnTo>
                  <a:lnTo>
                    <a:pt x="59" y="0"/>
                  </a:lnTo>
                  <a:lnTo>
                    <a:pt x="59" y="606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4" name="Rectangle 26"/>
            <p:cNvSpPr>
              <a:spLocks noChangeArrowheads="1"/>
            </p:cNvSpPr>
            <p:nvPr/>
          </p:nvSpPr>
          <p:spPr bwMode="auto">
            <a:xfrm>
              <a:off x="3170172" y="4145231"/>
              <a:ext cx="628636" cy="9672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sp>
          <p:nvSpPr>
            <p:cNvPr id="27698" name="Freeform 27"/>
            <p:cNvSpPr>
              <a:spLocks/>
            </p:cNvSpPr>
            <p:nvPr/>
          </p:nvSpPr>
          <p:spPr bwMode="auto">
            <a:xfrm>
              <a:off x="3170063" y="4080361"/>
              <a:ext cx="719138" cy="65087"/>
            </a:xfrm>
            <a:custGeom>
              <a:avLst/>
              <a:gdLst>
                <a:gd name="T0" fmla="*/ 956979590 w 473"/>
                <a:gd name="T1" fmla="*/ 100864704 h 42"/>
                <a:gd name="T2" fmla="*/ 1093360387 w 473"/>
                <a:gd name="T3" fmla="*/ 0 h 42"/>
                <a:gd name="T4" fmla="*/ 182612400 w 473"/>
                <a:gd name="T5" fmla="*/ 0 h 42"/>
                <a:gd name="T6" fmla="*/ 0 w 473"/>
                <a:gd name="T7" fmla="*/ 100864704 h 42"/>
                <a:gd name="T8" fmla="*/ 956979590 w 473"/>
                <a:gd name="T9" fmla="*/ 10086470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42"/>
                <a:gd name="T17" fmla="*/ 473 w 47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42">
                  <a:moveTo>
                    <a:pt x="414" y="4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42"/>
                  </a:lnTo>
                  <a:lnTo>
                    <a:pt x="414" y="4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grpSp>
        <p:nvGrpSpPr>
          <p:cNvPr id="27661" name="グループ化 7"/>
          <p:cNvGrpSpPr>
            <a:grpSpLocks/>
          </p:cNvGrpSpPr>
          <p:nvPr/>
        </p:nvGrpSpPr>
        <p:grpSpPr bwMode="auto">
          <a:xfrm>
            <a:off x="4462382" y="3678156"/>
            <a:ext cx="717566" cy="1646034"/>
            <a:chOff x="4397201" y="3494002"/>
            <a:chExt cx="717550" cy="1618235"/>
          </a:xfrm>
        </p:grpSpPr>
        <p:sp>
          <p:nvSpPr>
            <p:cNvPr id="27693" name="Freeform 29"/>
            <p:cNvSpPr>
              <a:spLocks/>
            </p:cNvSpPr>
            <p:nvPr/>
          </p:nvSpPr>
          <p:spPr bwMode="auto">
            <a:xfrm>
              <a:off x="4995688" y="3494003"/>
              <a:ext cx="119063" cy="1618234"/>
            </a:xfrm>
            <a:custGeom>
              <a:avLst/>
              <a:gdLst>
                <a:gd name="T0" fmla="*/ 0 w 79"/>
                <a:gd name="T1" fmla="*/ 2147483646 h 1024"/>
                <a:gd name="T2" fmla="*/ 0 w 79"/>
                <a:gd name="T3" fmla="*/ 151137366 h 1024"/>
                <a:gd name="T4" fmla="*/ 179443012 w 79"/>
                <a:gd name="T5" fmla="*/ 0 h 1024"/>
                <a:gd name="T6" fmla="*/ 179443012 w 79"/>
                <a:gd name="T7" fmla="*/ 2147483646 h 1024"/>
                <a:gd name="T8" fmla="*/ 0 w 79"/>
                <a:gd name="T9" fmla="*/ 2147483646 h 10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24"/>
                <a:gd name="T17" fmla="*/ 79 w 79"/>
                <a:gd name="T18" fmla="*/ 1024 h 10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24">
                  <a:moveTo>
                    <a:pt x="0" y="1024"/>
                  </a:moveTo>
                  <a:lnTo>
                    <a:pt x="0" y="62"/>
                  </a:lnTo>
                  <a:lnTo>
                    <a:pt x="79" y="0"/>
                  </a:lnTo>
                  <a:lnTo>
                    <a:pt x="79" y="961"/>
                  </a:lnTo>
                  <a:lnTo>
                    <a:pt x="0" y="1024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8" name="Rectangle 30"/>
            <p:cNvSpPr>
              <a:spLocks noChangeArrowheads="1"/>
            </p:cNvSpPr>
            <p:nvPr/>
          </p:nvSpPr>
          <p:spPr bwMode="auto">
            <a:xfrm>
              <a:off x="4397282" y="3590845"/>
              <a:ext cx="598474" cy="15216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sp>
          <p:nvSpPr>
            <p:cNvPr id="27695" name="Freeform 31"/>
            <p:cNvSpPr>
              <a:spLocks/>
            </p:cNvSpPr>
            <p:nvPr/>
          </p:nvSpPr>
          <p:spPr bwMode="auto">
            <a:xfrm>
              <a:off x="4397201" y="3494002"/>
              <a:ext cx="717550" cy="96838"/>
            </a:xfrm>
            <a:custGeom>
              <a:avLst/>
              <a:gdLst>
                <a:gd name="T0" fmla="*/ 906731375 w 473"/>
                <a:gd name="T1" fmla="*/ 151251585 h 62"/>
                <a:gd name="T2" fmla="*/ 1088537003 w 473"/>
                <a:gd name="T3" fmla="*/ 0 h 62"/>
                <a:gd name="T4" fmla="*/ 181807145 w 473"/>
                <a:gd name="T5" fmla="*/ 0 h 62"/>
                <a:gd name="T6" fmla="*/ 0 w 473"/>
                <a:gd name="T7" fmla="*/ 151251585 h 62"/>
                <a:gd name="T8" fmla="*/ 906731375 w 473"/>
                <a:gd name="T9" fmla="*/ 151251585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62"/>
                <a:gd name="T17" fmla="*/ 473 w 47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62">
                  <a:moveTo>
                    <a:pt x="394" y="6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62"/>
                  </a:lnTo>
                  <a:lnTo>
                    <a:pt x="394" y="6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27663" name="テキスト ボックス 85"/>
          <p:cNvSpPr txBox="1">
            <a:spLocks noChangeArrowheads="1"/>
          </p:cNvSpPr>
          <p:nvPr/>
        </p:nvSpPr>
        <p:spPr bwMode="auto">
          <a:xfrm>
            <a:off x="827296" y="2295864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1000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64" name="テキスト ボックス 86"/>
          <p:cNvSpPr txBox="1">
            <a:spLocks noChangeArrowheads="1"/>
          </p:cNvSpPr>
          <p:nvPr/>
        </p:nvSpPr>
        <p:spPr bwMode="auto">
          <a:xfrm>
            <a:off x="827296" y="2727858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100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65" name="テキスト ボックス 87"/>
          <p:cNvSpPr txBox="1">
            <a:spLocks noChangeArrowheads="1"/>
          </p:cNvSpPr>
          <p:nvPr/>
        </p:nvSpPr>
        <p:spPr bwMode="auto">
          <a:xfrm>
            <a:off x="827296" y="3231851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10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66" name="テキスト ボックス 88"/>
          <p:cNvSpPr txBox="1">
            <a:spLocks noChangeArrowheads="1"/>
          </p:cNvSpPr>
          <p:nvPr/>
        </p:nvSpPr>
        <p:spPr bwMode="auto">
          <a:xfrm>
            <a:off x="827296" y="3735844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67" name="テキスト ボックス 89"/>
          <p:cNvSpPr txBox="1">
            <a:spLocks noChangeArrowheads="1"/>
          </p:cNvSpPr>
          <p:nvPr/>
        </p:nvSpPr>
        <p:spPr bwMode="auto">
          <a:xfrm>
            <a:off x="827296" y="4239838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0.1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grpSp>
        <p:nvGrpSpPr>
          <p:cNvPr id="27668" name="グループ化 2"/>
          <p:cNvGrpSpPr>
            <a:grpSpLocks/>
          </p:cNvGrpSpPr>
          <p:nvPr/>
        </p:nvGrpSpPr>
        <p:grpSpPr bwMode="auto">
          <a:xfrm>
            <a:off x="5687960" y="2777043"/>
            <a:ext cx="719153" cy="2547146"/>
            <a:chOff x="5622751" y="2512407"/>
            <a:chExt cx="719137" cy="2599830"/>
          </a:xfrm>
        </p:grpSpPr>
        <p:sp>
          <p:nvSpPr>
            <p:cNvPr id="27687" name="Freeform 33"/>
            <p:cNvSpPr>
              <a:spLocks/>
            </p:cNvSpPr>
            <p:nvPr/>
          </p:nvSpPr>
          <p:spPr bwMode="auto">
            <a:xfrm>
              <a:off x="6220444" y="2512407"/>
              <a:ext cx="120650" cy="2596654"/>
            </a:xfrm>
            <a:custGeom>
              <a:avLst/>
              <a:gdLst>
                <a:gd name="T0" fmla="*/ 0 w 79"/>
                <a:gd name="T1" fmla="*/ 2147483646 h 1610"/>
                <a:gd name="T2" fmla="*/ 0 w 79"/>
                <a:gd name="T3" fmla="*/ 156694360 h 1610"/>
                <a:gd name="T4" fmla="*/ 184258513 w 79"/>
                <a:gd name="T5" fmla="*/ 0 h 1610"/>
                <a:gd name="T6" fmla="*/ 184258513 w 79"/>
                <a:gd name="T7" fmla="*/ 2147483646 h 1610"/>
                <a:gd name="T8" fmla="*/ 0 w 79"/>
                <a:gd name="T9" fmla="*/ 2147483646 h 16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610"/>
                <a:gd name="T17" fmla="*/ 79 w 79"/>
                <a:gd name="T18" fmla="*/ 1610 h 16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610">
                  <a:moveTo>
                    <a:pt x="0" y="1610"/>
                  </a:moveTo>
                  <a:lnTo>
                    <a:pt x="0" y="63"/>
                  </a:lnTo>
                  <a:lnTo>
                    <a:pt x="79" y="0"/>
                  </a:lnTo>
                  <a:lnTo>
                    <a:pt x="79" y="1547"/>
                  </a:lnTo>
                  <a:lnTo>
                    <a:pt x="0" y="1610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5622804" y="2612352"/>
              <a:ext cx="598474" cy="25001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sp>
          <p:nvSpPr>
            <p:cNvPr id="27689" name="Freeform 35"/>
            <p:cNvSpPr>
              <a:spLocks/>
            </p:cNvSpPr>
            <p:nvPr/>
          </p:nvSpPr>
          <p:spPr bwMode="auto">
            <a:xfrm>
              <a:off x="5622751" y="2515563"/>
              <a:ext cx="719137" cy="96837"/>
            </a:xfrm>
            <a:custGeom>
              <a:avLst/>
              <a:gdLst>
                <a:gd name="T0" fmla="*/ 910745200 w 473"/>
                <a:gd name="T1" fmla="*/ 148847692 h 63"/>
                <a:gd name="T2" fmla="*/ 1093357346 w 473"/>
                <a:gd name="T3" fmla="*/ 0 h 63"/>
                <a:gd name="T4" fmla="*/ 136380607 w 473"/>
                <a:gd name="T5" fmla="*/ 0 h 63"/>
                <a:gd name="T6" fmla="*/ 0 w 473"/>
                <a:gd name="T7" fmla="*/ 148847692 h 63"/>
                <a:gd name="T8" fmla="*/ 910745200 w 473"/>
                <a:gd name="T9" fmla="*/ 148847692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63"/>
                <a:gd name="T17" fmla="*/ 473 w 473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63">
                  <a:moveTo>
                    <a:pt x="394" y="63"/>
                  </a:moveTo>
                  <a:lnTo>
                    <a:pt x="473" y="0"/>
                  </a:lnTo>
                  <a:lnTo>
                    <a:pt x="59" y="0"/>
                  </a:lnTo>
                  <a:lnTo>
                    <a:pt x="0" y="63"/>
                  </a:lnTo>
                  <a:lnTo>
                    <a:pt x="394" y="63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27669" name="テキスト ボックス 90"/>
          <p:cNvSpPr txBox="1">
            <a:spLocks noChangeArrowheads="1"/>
          </p:cNvSpPr>
          <p:nvPr/>
        </p:nvSpPr>
        <p:spPr bwMode="auto">
          <a:xfrm>
            <a:off x="827296" y="4743831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0.01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70" name="テキスト ボックス 91"/>
          <p:cNvSpPr txBox="1">
            <a:spLocks noChangeArrowheads="1"/>
          </p:cNvSpPr>
          <p:nvPr/>
        </p:nvSpPr>
        <p:spPr bwMode="auto">
          <a:xfrm>
            <a:off x="1771587" y="5530958"/>
            <a:ext cx="1079664" cy="55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TS(TTL)</a:t>
            </a:r>
          </a:p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1983</a:t>
            </a:r>
          </a:p>
        </p:txBody>
      </p:sp>
      <p:sp>
        <p:nvSpPr>
          <p:cNvPr id="27671" name="テキスト ボックス 92"/>
          <p:cNvSpPr txBox="1">
            <a:spLocks noChangeArrowheads="1"/>
          </p:cNvSpPr>
          <p:nvPr/>
        </p:nvSpPr>
        <p:spPr bwMode="auto">
          <a:xfrm>
            <a:off x="2904276" y="5530958"/>
            <a:ext cx="12626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NTS(CPLD)</a:t>
            </a:r>
          </a:p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1994</a:t>
            </a:r>
          </a:p>
        </p:txBody>
      </p:sp>
      <p:sp>
        <p:nvSpPr>
          <p:cNvPr id="27672" name="テキスト ボックス 93"/>
          <p:cNvSpPr txBox="1">
            <a:spLocks noChangeArrowheads="1"/>
          </p:cNvSpPr>
          <p:nvPr/>
        </p:nvSpPr>
        <p:spPr bwMode="auto">
          <a:xfrm>
            <a:off x="4134038" y="5530958"/>
            <a:ext cx="12514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UTS(FPGA)</a:t>
            </a:r>
          </a:p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1998</a:t>
            </a:r>
          </a:p>
        </p:txBody>
      </p:sp>
      <p:sp>
        <p:nvSpPr>
          <p:cNvPr id="27673" name="テキスト ボックス 94"/>
          <p:cNvSpPr txBox="1">
            <a:spLocks noChangeArrowheads="1"/>
          </p:cNvSpPr>
          <p:nvPr/>
        </p:nvSpPr>
        <p:spPr bwMode="auto">
          <a:xfrm>
            <a:off x="5259046" y="5530958"/>
            <a:ext cx="14497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S-UTS</a:t>
            </a:r>
          </a:p>
          <a:p>
            <a:pPr algn="ctr" eaLnBrk="1" hangingPunct="1"/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(</a:t>
            </a:r>
            <a:r>
              <a: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rPr>
              <a:t>FPGA)</a:t>
            </a:r>
          </a:p>
          <a:p>
            <a:pPr algn="ctr" eaLnBrk="1" hangingPunct="1"/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2006-</a:t>
            </a:r>
            <a:endParaRPr lang="en-US" altLang="ja-JP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  <a:p>
            <a:pPr algn="ctr" eaLnBrk="1" hangingPunct="1"/>
            <a:r>
              <a:rPr lang="en-US" altLang="ja-JP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Running</a:t>
            </a:r>
            <a:endParaRPr lang="ja-JP" altLang="en-US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75" name="テキスト ボックス 96"/>
          <p:cNvSpPr txBox="1">
            <a:spLocks noChangeArrowheads="1"/>
          </p:cNvSpPr>
          <p:nvPr/>
        </p:nvSpPr>
        <p:spPr bwMode="auto">
          <a:xfrm>
            <a:off x="2044378" y="4693576"/>
            <a:ext cx="648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0.003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76" name="テキスト ボックス 97"/>
          <p:cNvSpPr txBox="1">
            <a:spLocks noChangeArrowheads="1"/>
          </p:cNvSpPr>
          <p:nvPr/>
        </p:nvSpPr>
        <p:spPr bwMode="auto">
          <a:xfrm>
            <a:off x="3270750" y="3941351"/>
            <a:ext cx="648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0.082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77" name="テキスト ボックス 98"/>
          <p:cNvSpPr txBox="1">
            <a:spLocks noChangeArrowheads="1"/>
          </p:cNvSpPr>
          <p:nvPr/>
        </p:nvSpPr>
        <p:spPr bwMode="auto">
          <a:xfrm>
            <a:off x="4499788" y="3370988"/>
            <a:ext cx="648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1</a:t>
            </a:r>
          </a:p>
        </p:txBody>
      </p:sp>
      <p:sp>
        <p:nvSpPr>
          <p:cNvPr id="27678" name="テキスト ボックス 99"/>
          <p:cNvSpPr txBox="1">
            <a:spLocks noChangeArrowheads="1"/>
          </p:cNvSpPr>
          <p:nvPr/>
        </p:nvSpPr>
        <p:spPr bwMode="auto">
          <a:xfrm>
            <a:off x="5723952" y="2435001"/>
            <a:ext cx="648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72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80" name="テキスト ボックス 101"/>
          <p:cNvSpPr txBox="1">
            <a:spLocks noChangeArrowheads="1"/>
          </p:cNvSpPr>
          <p:nvPr/>
        </p:nvSpPr>
        <p:spPr bwMode="auto">
          <a:xfrm>
            <a:off x="827296" y="5247824"/>
            <a:ext cx="720096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algn="r" eaLnBrk="1" hangingPunct="1"/>
            <a:r>
              <a:rPr lang="en-US" altLang="ja-JP" sz="2000" dirty="0">
                <a:latin typeface="Times New Roman" panose="02020603050405020304" pitchFamily="18" charset="0"/>
                <a:ea typeface="HGP明朝B" panose="02020800000000000000" pitchFamily="18" charset="-128"/>
              </a:rPr>
              <a:t>0.001</a:t>
            </a:r>
            <a:endParaRPr lang="ja-JP" altLang="en-US" sz="2000" dirty="0"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  <p:sp>
        <p:nvSpPr>
          <p:cNvPr id="27681" name="テキスト ボックス 110"/>
          <p:cNvSpPr txBox="1">
            <a:spLocks noChangeArrowheads="1"/>
          </p:cNvSpPr>
          <p:nvPr/>
        </p:nvSpPr>
        <p:spPr bwMode="auto">
          <a:xfrm>
            <a:off x="331788" y="1316778"/>
            <a:ext cx="2181274" cy="3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Times New Roman" panose="02020603050405020304" pitchFamily="18" charset="0"/>
                <a:ea typeface="HGPｺﾞｼｯｸE" panose="020B0900000000000000" pitchFamily="50" charset="-128"/>
              </a:rPr>
              <a:t>Speed in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PｺﾞｼｯｸE" panose="020B0900000000000000" pitchFamily="50" charset="-128"/>
              </a:rPr>
              <a:t>2</a:t>
            </a:r>
            <a:r>
              <a:rPr lang="en-US" altLang="ja-JP" sz="2000" dirty="0">
                <a:latin typeface="Times New Roman" panose="02020603050405020304" pitchFamily="18" charset="0"/>
                <a:ea typeface="HGPｺﾞｼｯｸE" panose="020B0900000000000000" pitchFamily="50" charset="-128"/>
              </a:rPr>
              <a:t>/ hour</a:t>
            </a:r>
          </a:p>
        </p:txBody>
      </p:sp>
      <p:sp>
        <p:nvSpPr>
          <p:cNvPr id="4" name="右矢印 3"/>
          <p:cNvSpPr/>
          <p:nvPr/>
        </p:nvSpPr>
        <p:spPr bwMode="auto">
          <a:xfrm rot="20700000">
            <a:off x="4507252" y="3740576"/>
            <a:ext cx="1944688" cy="140652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 smtClean="0">
                <a:latin typeface="Times New Roman" panose="02020603050405020304" pitchFamily="18" charset="0"/>
                <a:ea typeface="HGP明朝B" panose="02020800000000000000" pitchFamily="18" charset="-128"/>
              </a:rPr>
              <a:t>×100</a:t>
            </a:r>
            <a:endParaRPr lang="ja-JP" altLang="en-US" sz="3600" dirty="0"/>
          </a:p>
        </p:txBody>
      </p:sp>
      <p:sp>
        <p:nvSpPr>
          <p:cNvPr id="2" name="フリーフォーム 1"/>
          <p:cNvSpPr/>
          <p:nvPr/>
        </p:nvSpPr>
        <p:spPr>
          <a:xfrm>
            <a:off x="6845300" y="1447800"/>
            <a:ext cx="1625600" cy="4330700"/>
          </a:xfrm>
          <a:custGeom>
            <a:avLst/>
            <a:gdLst>
              <a:gd name="connsiteX0" fmla="*/ 0 w 1625600"/>
              <a:gd name="connsiteY0" fmla="*/ 4038600 h 4330700"/>
              <a:gd name="connsiteX1" fmla="*/ 444500 w 1625600"/>
              <a:gd name="connsiteY1" fmla="*/ 3619500 h 4330700"/>
              <a:gd name="connsiteX2" fmla="*/ 406400 w 1625600"/>
              <a:gd name="connsiteY2" fmla="*/ 0 h 4330700"/>
              <a:gd name="connsiteX3" fmla="*/ 1587500 w 1625600"/>
              <a:gd name="connsiteY3" fmla="*/ 38100 h 4330700"/>
              <a:gd name="connsiteX4" fmla="*/ 1625600 w 1625600"/>
              <a:gd name="connsiteY4" fmla="*/ 4330700 h 4330700"/>
              <a:gd name="connsiteX5" fmla="*/ 0 w 1625600"/>
              <a:gd name="connsiteY5" fmla="*/ 403860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0" h="4330700">
                <a:moveTo>
                  <a:pt x="0" y="4038600"/>
                </a:moveTo>
                <a:lnTo>
                  <a:pt x="444500" y="3619500"/>
                </a:lnTo>
                <a:lnTo>
                  <a:pt x="406400" y="0"/>
                </a:lnTo>
                <a:lnTo>
                  <a:pt x="1587500" y="38100"/>
                </a:lnTo>
                <a:lnTo>
                  <a:pt x="1625600" y="43307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A7AC-D873-4EFF-A77C-9BA1F91CCC9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53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語スマートスライド">
      <a:majorFont>
        <a:latin typeface="Times New Roman"/>
        <a:ea typeface="HGP明朝E"/>
        <a:cs typeface=""/>
      </a:majorFont>
      <a:minorFont>
        <a:latin typeface="Times New Roman"/>
        <a:ea typeface="HGP明朝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kumimoji="1"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_Yoshimoto_ENG.potx" id="{845629E8-3F44-4502-BEBE-5A7146F2357A}" vid="{23E0F538-1725-43BC-BDFD-B7282EB8E33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語スマートスライド">
      <a:majorFont>
        <a:latin typeface="Times New Roman"/>
        <a:ea typeface="HGP明朝E"/>
        <a:cs typeface=""/>
      </a:majorFont>
      <a:minorFont>
        <a:latin typeface="Times New Roman"/>
        <a:ea typeface="HGP明朝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1411</Words>
  <Application>Microsoft Office PowerPoint</Application>
  <PresentationFormat>画面に合わせる (4:3)</PresentationFormat>
  <Paragraphs>490</Paragraphs>
  <Slides>35</Slides>
  <Notes>34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5" baseType="lpstr">
      <vt:lpstr>HGPｺﾞｼｯｸE</vt:lpstr>
      <vt:lpstr>HGPｺﾞｼｯｸM</vt:lpstr>
      <vt:lpstr>HGP明朝B</vt:lpstr>
      <vt:lpstr>HGP明朝E</vt:lpstr>
      <vt:lpstr>ＭＳ Ｐゴシック</vt:lpstr>
      <vt:lpstr>Arial</vt:lpstr>
      <vt:lpstr>Symbol</vt:lpstr>
      <vt:lpstr>Times New Roman</vt:lpstr>
      <vt:lpstr>Wingdings</vt:lpstr>
      <vt:lpstr>Office テーマ</vt:lpstr>
      <vt:lpstr>Super Fast Automated Emulsion Scanning System ~ HTS ~</vt:lpstr>
      <vt:lpstr>Our Emulsion Film</vt:lpstr>
      <vt:lpstr>Detecting ionizing particles</vt:lpstr>
      <vt:lpstr>Capturing Emulsion Image</vt:lpstr>
      <vt:lpstr>Image processing</vt:lpstr>
      <vt:lpstr>Image processing</vt:lpstr>
      <vt:lpstr>PowerPoint プレゼンテーション</vt:lpstr>
      <vt:lpstr>History of emulsion readout system in Nagoya</vt:lpstr>
      <vt:lpstr>Evolution of the Scanning Speed</vt:lpstr>
      <vt:lpstr>Overcome the Bottle necks of the image acquisition</vt:lpstr>
      <vt:lpstr>Movie of the readout by S-UTS</vt:lpstr>
      <vt:lpstr>S-UTS (Super-Ultra Track Selector)</vt:lpstr>
      <vt:lpstr>Applications of Nuclear Emulsion    ・・・・・　need much more speed !</vt:lpstr>
      <vt:lpstr>Applications of Nuclear Emulsion    ・・・・・　need much more speed !</vt:lpstr>
      <vt:lpstr>Applications of Nuclear Emulsion    ・・・・・　need much more speed !</vt:lpstr>
      <vt:lpstr>Evolution of the Scanning Speed</vt:lpstr>
      <vt:lpstr>Concept of HTS (Hyper Track Selector)</vt:lpstr>
      <vt:lpstr>PowerPoint プレゼンテーション</vt:lpstr>
      <vt:lpstr>Enormous Objective</vt:lpstr>
      <vt:lpstr>Wide field of view</vt:lpstr>
      <vt:lpstr>Speed and Coverage of Mosaic Imager</vt:lpstr>
      <vt:lpstr>Mosaic Imager system</vt:lpstr>
      <vt:lpstr>Movie of the readout by HTS</vt:lpstr>
      <vt:lpstr>Image capturing at rest</vt:lpstr>
      <vt:lpstr>High precision and speed stage</vt:lpstr>
      <vt:lpstr>Evaluation of stage settling time</vt:lpstr>
      <vt:lpstr>Tracking Hardware</vt:lpstr>
      <vt:lpstr>Dataflow</vt:lpstr>
      <vt:lpstr>Stage control</vt:lpstr>
      <vt:lpstr>Scanning speed and other status</vt:lpstr>
      <vt:lpstr>New Emulsion Film</vt:lpstr>
      <vt:lpstr>New Emulsion Film</vt:lpstr>
      <vt:lpstr>PowerPoint プレゼンテーション</vt:lpstr>
      <vt:lpstr>Emulsion Archives Project</vt:lpstr>
      <vt:lpstr>Summary and Prospect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2013-10-15T13:23:04Z</dcterms:created>
  <dcterms:modified xsi:type="dcterms:W3CDTF">2013-10-15T13:23:30Z</dcterms:modified>
</cp:coreProperties>
</file>